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732" r:id="rId3"/>
  </p:sldMasterIdLst>
  <p:notesMasterIdLst>
    <p:notesMasterId r:id="rId27"/>
  </p:notesMasterIdLst>
  <p:handoutMasterIdLst>
    <p:handoutMasterId r:id="rId28"/>
  </p:handoutMasterIdLst>
  <p:sldIdLst>
    <p:sldId id="259" r:id="rId4"/>
    <p:sldId id="256" r:id="rId5"/>
    <p:sldId id="258" r:id="rId6"/>
    <p:sldId id="266" r:id="rId7"/>
    <p:sldId id="269" r:id="rId8"/>
    <p:sldId id="270" r:id="rId9"/>
    <p:sldId id="297" r:id="rId10"/>
    <p:sldId id="278" r:id="rId11"/>
    <p:sldId id="277" r:id="rId12"/>
    <p:sldId id="299" r:id="rId13"/>
    <p:sldId id="279" r:id="rId14"/>
    <p:sldId id="283" r:id="rId15"/>
    <p:sldId id="282" r:id="rId16"/>
    <p:sldId id="289" r:id="rId17"/>
    <p:sldId id="284" r:id="rId18"/>
    <p:sldId id="300" r:id="rId19"/>
    <p:sldId id="294" r:id="rId20"/>
    <p:sldId id="301" r:id="rId21"/>
    <p:sldId id="295" r:id="rId22"/>
    <p:sldId id="290" r:id="rId23"/>
    <p:sldId id="291" r:id="rId24"/>
    <p:sldId id="302" r:id="rId25"/>
    <p:sldId id="292" r:id="rId26"/>
  </p:sldIdLst>
  <p:sldSz cx="9144000" cy="6858000" type="screen4x3"/>
  <p:notesSz cx="6954838" cy="93091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FFFF"/>
    <a:srgbClr val="FFFFCC"/>
    <a:srgbClr val="D8D8C5"/>
    <a:srgbClr val="B4BA96"/>
    <a:srgbClr val="C67B20"/>
    <a:srgbClr val="E2A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33" autoAdjust="0"/>
    <p:restoredTop sz="96433" autoAdjust="0"/>
  </p:normalViewPr>
  <p:slideViewPr>
    <p:cSldViewPr snapToGrid="0">
      <p:cViewPr varScale="1">
        <p:scale>
          <a:sx n="86" d="100"/>
          <a:sy n="86" d="100"/>
        </p:scale>
        <p:origin x="510" y="96"/>
      </p:cViewPr>
      <p:guideLst/>
    </p:cSldViewPr>
  </p:slideViewPr>
  <p:notesTextViewPr>
    <p:cViewPr>
      <p:scale>
        <a:sx n="1" d="1"/>
        <a:sy n="1" d="1"/>
      </p:scale>
      <p:origin x="0" y="0"/>
    </p:cViewPr>
  </p:notesTextViewPr>
  <p:sorterViewPr>
    <p:cViewPr>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CD4B7752-AAED-4AB9-A12E-0CF6AEC8872E}" type="datetime1">
              <a:rPr lang="en-US" smtClean="0"/>
              <a:t>3/18/2020</a:t>
            </a:fld>
            <a:endParaRPr lang="en-US"/>
          </a:p>
        </p:txBody>
      </p:sp>
      <p:sp>
        <p:nvSpPr>
          <p:cNvPr id="4" name="Footer Placeholder 3"/>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701D6EC8-40AF-49EC-81F5-A2C4A129E919}" type="slidenum">
              <a:rPr lang="en-US" smtClean="0"/>
              <a:t>‹#›</a:t>
            </a:fld>
            <a:endParaRPr lang="en-US"/>
          </a:p>
        </p:txBody>
      </p:sp>
    </p:spTree>
    <p:extLst>
      <p:ext uri="{BB962C8B-B14F-4D97-AF65-F5344CB8AC3E}">
        <p14:creationId xmlns:p14="http://schemas.microsoft.com/office/powerpoint/2010/main" val="348963982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340A91C7-82DD-4688-BEE4-CE74E4798214}" type="datetime1">
              <a:rPr lang="en-US" smtClean="0"/>
              <a:t>3/18/2020</a:t>
            </a:fld>
            <a:endParaRPr lang="en-US" dirty="0"/>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351D912A-4285-4C68-A916-45E37E8ED05C}" type="slidenum">
              <a:rPr lang="en-US" smtClean="0"/>
              <a:t>‹#›</a:t>
            </a:fld>
            <a:endParaRPr lang="en-US" dirty="0"/>
          </a:p>
        </p:txBody>
      </p:sp>
    </p:spTree>
    <p:extLst>
      <p:ext uri="{BB962C8B-B14F-4D97-AF65-F5344CB8AC3E}">
        <p14:creationId xmlns:p14="http://schemas.microsoft.com/office/powerpoint/2010/main" val="292564385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tanzil.net/#trans/ur.maududi/76:13" TargetMode="External"/><Relationship Id="rId13" Type="http://schemas.openxmlformats.org/officeDocument/2006/relationships/hyperlink" Target="http://tanzil.net/#trans/ur.maududi/76:18" TargetMode="External"/><Relationship Id="rId3" Type="http://schemas.openxmlformats.org/officeDocument/2006/relationships/hyperlink" Target="http://tanzil.net/#trans/ur.maududi/76:8" TargetMode="External"/><Relationship Id="rId7" Type="http://schemas.openxmlformats.org/officeDocument/2006/relationships/hyperlink" Target="http://tanzil.net/#trans/ur.maududi/76:12" TargetMode="External"/><Relationship Id="rId12" Type="http://schemas.openxmlformats.org/officeDocument/2006/relationships/hyperlink" Target="http://tanzil.net/#trans/ur.maududi/76:17" TargetMode="External"/><Relationship Id="rId17" Type="http://schemas.openxmlformats.org/officeDocument/2006/relationships/hyperlink" Target="http://tanzil.net/#trans/ur.maududi/76:22" TargetMode="External"/><Relationship Id="rId2" Type="http://schemas.openxmlformats.org/officeDocument/2006/relationships/slide" Target="../slides/slide19.xml"/><Relationship Id="rId16" Type="http://schemas.openxmlformats.org/officeDocument/2006/relationships/hyperlink" Target="http://tanzil.net/#trans/ur.maududi/76:21" TargetMode="External"/><Relationship Id="rId1" Type="http://schemas.openxmlformats.org/officeDocument/2006/relationships/notesMaster" Target="../notesMasters/notesMaster1.xml"/><Relationship Id="rId6" Type="http://schemas.openxmlformats.org/officeDocument/2006/relationships/hyperlink" Target="http://tanzil.net/#trans/ur.maududi/76:11" TargetMode="External"/><Relationship Id="rId11" Type="http://schemas.openxmlformats.org/officeDocument/2006/relationships/hyperlink" Target="http://tanzil.net/#trans/ur.maududi/76:16" TargetMode="External"/><Relationship Id="rId5" Type="http://schemas.openxmlformats.org/officeDocument/2006/relationships/hyperlink" Target="http://tanzil.net/#trans/ur.maududi/76:10" TargetMode="External"/><Relationship Id="rId15" Type="http://schemas.openxmlformats.org/officeDocument/2006/relationships/hyperlink" Target="http://tanzil.net/#trans/ur.maududi/76:20" TargetMode="External"/><Relationship Id="rId10" Type="http://schemas.openxmlformats.org/officeDocument/2006/relationships/hyperlink" Target="http://tanzil.net/#trans/ur.maududi/76:15" TargetMode="External"/><Relationship Id="rId4" Type="http://schemas.openxmlformats.org/officeDocument/2006/relationships/hyperlink" Target="http://tanzil.net/#trans/ur.maududi/76:9" TargetMode="External"/><Relationship Id="rId9" Type="http://schemas.openxmlformats.org/officeDocument/2006/relationships/hyperlink" Target="http://tanzil.net/#trans/ur.maududi/76:14" TargetMode="External"/><Relationship Id="rId14" Type="http://schemas.openxmlformats.org/officeDocument/2006/relationships/hyperlink" Target="http://tanzil.net/#trans/ur.maududi/76:1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anzil.net/#trans/ur.maududi/4:14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anzil.net/#20:1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Jameel Noori Nastaleeq" panose="02000503000000020004" pitchFamily="2" charset="-78"/>
              </a:rPr>
              <a:t>ہدایات برائے مدرّسہ:</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Jameel Noori Nastaleeq" panose="02000503000000020004" pitchFamily="2" charset="-78"/>
              </a:rPr>
              <a:t>دو رکعات نفل پڑھ کے اللہ سے قرآن فہمی کی دعا مانگیں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Jameel Noori Nastaleeq" panose="02000503000000020004" pitchFamily="2" charset="-78"/>
              </a:rPr>
              <a:t>رب اشرح لی صدری۔۔۔۔۔ دعا مانگیں</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Jameel Noori Nastaleeq" panose="02000503000000020004" pitchFamily="2" charset="-78"/>
              </a:rPr>
              <a:t>دورہ قرآن لیتے ہوئے حاضرین کے ہاتھ ترجمہ قرآن ہو اور آپ کے ہاتھ میں بھی ترجمہ قرآن ہو</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Jameel Noori Nastaleeq" panose="02000503000000020004" pitchFamily="2" charset="-78"/>
              </a:rPr>
              <a:t>جو نکات تفہیم کے حاشیہ سے آپ نے سمجھے ہیں انہیں لکھ کر ساتھ رکھیں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Jameel Noori Nastaleeq" panose="02000503000000020004" pitchFamily="2" charset="-78"/>
              </a:rPr>
              <a:t>اس پریزنٹیشن میں صرف وہ باتیں لکھی گئی ہیں جو تفہیم سے علاہ ہیں اور جن پر بات کرنے کی ضرورت محسوس ہوئی اسلئے ان نکات کو بھی بغور پڑھیں اور تفہیم القرآن کے حاشیوں کا بھی بغور مطالعہ کریں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Jameel Noori Nastaleeq" panose="02000503000000020004" pitchFamily="2" charset="-78"/>
              </a:rPr>
              <a:t>یہ واضح رہے کہ آپ نے دورہ قرآن لینا ہے دورہ تفسیر نہیں اس لئے ہر آیت کی تشریح نہ کریں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عمل کے  نکات نوٹ کر لیں عملی نکتے کی نشاندہی کے بغیر دورہ قرآن ادھورا ہو گا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آسان اور عام فہم  دلائل روز مرہ سے دیں،قرآن کی دعوت کو زندہ اور متحرک بنا کراس طرح پیش کریں کہ</a:t>
            </a:r>
          </a:p>
          <a:p>
            <a:pPr marL="0" marR="0" lvl="0" indent="0" algn="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 چودہ سو سال پرانی بات نہ لگے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آخر میں عمل کے لیے دی جانے والی باتوں کو ضرور دہرا لیا جائے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فقہی اور اختلافی مسائل کو نہیں چھیڑیں ۔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اللہ کے بندوں کو جہنم سے بچانے کی تڑپ دل میں ہو گی تو اس کی تپش حاضرین تک پہنچے گی </a:t>
            </a:r>
          </a:p>
          <a:p>
            <a:pPr marL="0" marR="0" lvl="0" indent="0" algn="ct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قلب میں چراغ ہو گا تو روشنی ضرور نظر آئے گی  ورنہ دورہ قرآن تاثیر سے خالی ہو گا ۔</a:t>
            </a:r>
          </a:p>
          <a:p>
            <a:pPr marL="0" marR="0" lvl="0" indent="0" algn="ctr" defTabSz="914400" rtl="1" eaLnBrk="1" fontAlgn="auto" latinLnBrk="0" hangingPunct="1">
              <a:lnSpc>
                <a:spcPct val="106000"/>
              </a:lnSpc>
              <a:spcBef>
                <a:spcPts val="0"/>
              </a:spcBef>
              <a:spcAft>
                <a:spcPts val="0"/>
              </a:spcAft>
              <a:buClrTx/>
              <a:buSzTx/>
              <a:buFontTx/>
              <a:buNone/>
              <a:tabLst/>
              <a:defRPr/>
            </a:pPr>
            <a:r>
              <a:rPr kumimoji="0" lang="ur-PK" sz="1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Jameel Noori Nastaleeq" panose="02000503000000020004" pitchFamily="2" charset="-78"/>
              </a:rPr>
              <a:t> جزاک اللہ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51D912A-4285-4C68-A916-45E37E8ED05C}" type="slidenum">
              <a:rPr lang="en-US" smtClean="0"/>
              <a:t>1</a:t>
            </a:fld>
            <a:endParaRPr lang="en-US" dirty="0"/>
          </a:p>
        </p:txBody>
      </p:sp>
      <p:sp>
        <p:nvSpPr>
          <p:cNvPr id="5" name="Date Placeholder 4"/>
          <p:cNvSpPr>
            <a:spLocks noGrp="1"/>
          </p:cNvSpPr>
          <p:nvPr>
            <p:ph type="dt" idx="11"/>
          </p:nvPr>
        </p:nvSpPr>
        <p:spPr/>
        <p:txBody>
          <a:bodyPr/>
          <a:lstStyle/>
          <a:p>
            <a:fld id="{6738E86A-D298-49F4-80FE-7CF76379AF52}" type="datetime1">
              <a:rPr lang="en-US" smtClean="0"/>
              <a:t>3/18/2020</a:t>
            </a:fld>
            <a:endParaRPr lang="en-US" dirty="0"/>
          </a:p>
        </p:txBody>
      </p:sp>
    </p:spTree>
    <p:extLst>
      <p:ext uri="{BB962C8B-B14F-4D97-AF65-F5344CB8AC3E}">
        <p14:creationId xmlns:p14="http://schemas.microsoft.com/office/powerpoint/2010/main" val="99361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آئیے ہم  لوگ اپنا </a:t>
            </a:r>
            <a:r>
              <a:rPr lang="en-US" sz="1400" dirty="0">
                <a:latin typeface="Jameel Noori Nastaleeq" panose="02000503000000020004" pitchFamily="2" charset="-78"/>
                <a:cs typeface="Jameel Noori Nastaleeq" panose="02000503000000020004" pitchFamily="2" charset="-78"/>
              </a:rPr>
              <a:t>self analysis</a:t>
            </a:r>
            <a:r>
              <a:rPr lang="ur-PK" sz="1400" dirty="0">
                <a:latin typeface="Jameel Noori Nastaleeq" panose="02000503000000020004" pitchFamily="2" charset="-78"/>
                <a:cs typeface="Jameel Noori Nastaleeq" panose="02000503000000020004" pitchFamily="2" charset="-78"/>
              </a:rPr>
              <a:t> کریں ہم جائزہ لیں کہ جس عمل پر پورے دین کی بہتری کا دارومدار ہے جو ہمارے تمام اعمال کا احاطہ کئے ہوئے ہے اس کی بہتری پر ہماری کتنی توجہ ہے ۔۔ یہ جائزہ دونوں طرح سے ہو </a:t>
            </a:r>
          </a:p>
          <a:p>
            <a:pPr algn="r" rtl="1"/>
            <a:r>
              <a:rPr lang="ur-PK" sz="1400" dirty="0">
                <a:latin typeface="Jameel Noori Nastaleeq" panose="02000503000000020004" pitchFamily="2" charset="-78"/>
                <a:cs typeface="Jameel Noori Nastaleeq" panose="02000503000000020004" pitchFamily="2" charset="-78"/>
              </a:rPr>
              <a:t>ایک تو یہ کہ ہمیں نمازوں کی محافظت کی کتنی فکر ہے ہماری نمازیں کتنی وقت کی پابندی کے ساتھ کتنے خشوع کے ساتھ اور کتنی یکسوئی کے ساتھ ہوتی ہیں ان میں دل کی حاضری کی کیاکیفیت ہوتی ہے اللہ سے ذہنی قرب کتنا ہوتا ہے ۔ </a:t>
            </a:r>
          </a:p>
          <a:p>
            <a:pPr algn="r" rtl="1"/>
            <a:r>
              <a:rPr lang="ur-PK" sz="1400" dirty="0">
                <a:latin typeface="Jameel Noori Nastaleeq" panose="02000503000000020004" pitchFamily="2" charset="-78"/>
                <a:cs typeface="Jameel Noori Nastaleeq" panose="02000503000000020004" pitchFamily="2" charset="-78"/>
              </a:rPr>
              <a:t>دوسرا جائزہ اس طرح لیا جائے کہ ان نمازوں کا ہماری سیرت و کردار پر کیا اثر پڑ رہا ہے ۔ </a:t>
            </a:r>
          </a:p>
          <a:p>
            <a:pPr algn="ctr" rtl="1"/>
            <a:r>
              <a:rPr lang="ur-PK" sz="1400" b="1" dirty="0">
                <a:latin typeface="Attari_Quraan_Word" panose="02000000000000000000" pitchFamily="2" charset="-78"/>
                <a:cs typeface="Attari_Quraan_Word" panose="02000000000000000000" pitchFamily="2" charset="-78"/>
              </a:rPr>
              <a:t>إِنَّ الصَّلَاةَ تَنْهَىٰ عَنِ الْفَحْشَاءِ وَالْمُنكَرِ۔۔</a:t>
            </a:r>
          </a:p>
          <a:p>
            <a:pPr algn="r" rtl="1"/>
            <a:r>
              <a:rPr lang="ur-PK" sz="1400" dirty="0">
                <a:latin typeface="Jameel Noori Nastaleeq" panose="02000503000000020004" pitchFamily="2" charset="-78"/>
                <a:cs typeface="Jameel Noori Nastaleeq" panose="02000503000000020004" pitchFamily="2" charset="-78"/>
              </a:rPr>
              <a:t>ہماری نماز ہمیں فحش اور منکر سے کس قدر روک رہی ہیں ۔۔</a:t>
            </a:r>
            <a:r>
              <a:rPr lang="ur-PK" sz="1400" b="1" dirty="0">
                <a:latin typeface="Jameel Noori Nastaleeq" panose="02000503000000020004" pitchFamily="2" charset="-78"/>
                <a:cs typeface="Jameel Noori Nastaleeq" panose="02000503000000020004" pitchFamily="2" charset="-78"/>
              </a:rPr>
              <a:t>ہمیں یہ جائزہ لینا ہو گا کہ ہماری نمازیں کس حد تک عبادات ہیں اور کس حد تک محض عادات ہیں ہماری نمازیں ہمیں اللہ کی اطاعت اور اقامت دین کے لئے کتنی طاقت بہم پہنچا رہی  ہیں </a:t>
            </a:r>
            <a:r>
              <a:rPr lang="ur-PK" sz="1400" dirty="0">
                <a:latin typeface="Jameel Noori Nastaleeq" panose="02000503000000020004" pitchFamily="2" charset="-78"/>
                <a:cs typeface="Jameel Noori Nastaleeq" panose="02000503000000020004" pitchFamily="2" charset="-78"/>
              </a:rPr>
              <a:t>اس جائزے کے نیچے میں جو صورتحال سامنے آئے گی وہ ہمارے لئے آئینہ ہو گی ۔۔ </a:t>
            </a:r>
          </a:p>
          <a:p>
            <a:pPr algn="r" rtl="1"/>
            <a:r>
              <a:rPr lang="ur-PK" sz="1400" b="1" dirty="0">
                <a:latin typeface="Jameel Noori Nastaleeq" panose="02000503000000020004" pitchFamily="2" charset="-78"/>
                <a:cs typeface="Jameel Noori Nastaleeq" panose="02000503000000020004" pitchFamily="2" charset="-78"/>
              </a:rPr>
              <a:t>اصول: </a:t>
            </a:r>
            <a:r>
              <a:rPr lang="ur-PK" sz="1400" dirty="0">
                <a:latin typeface="Jameel Noori Nastaleeq" panose="02000503000000020004" pitchFamily="2" charset="-78"/>
                <a:cs typeface="Jameel Noori Nastaleeq" panose="02000503000000020004" pitchFamily="2" charset="-78"/>
              </a:rPr>
              <a:t>آئندہ پوری کوشش کریں گے کہ نماز قضاء نہ ہو اوّل وقت پر پڑھیں اور اراکین نماز کی صحیح ادائیگی ہو۔ان شاء اللہ </a:t>
            </a:r>
            <a:endParaRPr lang="en-US" sz="1400" dirty="0">
              <a:latin typeface="Jameel Noori Nastaleeq" panose="02000503000000020004" pitchFamily="2" charset="-78"/>
              <a:cs typeface="Jameel Noori Nastaleeq" panose="02000503000000020004" pitchFamily="2" charset="-78"/>
            </a:endParaRPr>
          </a:p>
          <a:p>
            <a:pPr algn="r" defTabSz="929305" rtl="1">
              <a:defRPr/>
            </a:pPr>
            <a:endParaRPr lang="en-US" sz="1400" dirty="0">
              <a:latin typeface="Jameel Noori Nastaleeq" panose="02000503000000020004" pitchFamily="2" charset="-78"/>
              <a:cs typeface="Jameel Noori Nastaleeq" panose="02000503000000020004" pitchFamily="2" charset="-78"/>
            </a:endParaRP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351D912A-4285-4C68-A916-45E37E8ED0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fld id="{91F4C390-59AA-4057-8F26-11978D18E3F5}" type="datetime1">
              <a:rPr lang="en-US" smtClean="0"/>
              <a:t>3/18/2020</a:t>
            </a:fld>
            <a:endParaRPr lang="en-US" dirty="0"/>
          </a:p>
        </p:txBody>
      </p:sp>
    </p:spTree>
    <p:extLst>
      <p:ext uri="{BB962C8B-B14F-4D97-AF65-F5344CB8AC3E}">
        <p14:creationId xmlns:p14="http://schemas.microsoft.com/office/powerpoint/2010/main" val="207223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ان تینوں کاموں کو اللہ تعالیٰ نے ایک ہی کیٹگری میں</a:t>
            </a:r>
            <a:r>
              <a:rPr lang="ur-PK" sz="1400" baseline="0" dirty="0">
                <a:latin typeface="Jameel Noori Nastaleeq" panose="02000503000000020004" pitchFamily="2" charset="-78"/>
                <a:cs typeface="Jameel Noori Nastaleeq" panose="02000503000000020004" pitchFamily="2" charset="-78"/>
              </a:rPr>
              <a:t> رکھاہے کہ نماز میں غافل رہنے والے ،دکھاوا کرنے والے اور کنجوس کا ایک ہی انجام بتایا ہے۔ </a:t>
            </a:r>
            <a:endParaRPr lang="ur-PK" sz="1400" dirty="0">
              <a:latin typeface="Jameel Noori Nastaleeq" panose="02000503000000020004" pitchFamily="2" charset="-78"/>
              <a:cs typeface="Jameel Noori Nastaleeq" panose="02000503000000020004" pitchFamily="2" charset="-78"/>
            </a:endParaRPr>
          </a:p>
          <a:p>
            <a:pPr algn="r" rtl="1"/>
            <a:r>
              <a:rPr lang="ur-PK" sz="1400" dirty="0">
                <a:latin typeface="Jameel Noori Nastaleeq" panose="02000503000000020004" pitchFamily="2" charset="-78"/>
                <a:cs typeface="Jameel Noori Nastaleeq" panose="02000503000000020004" pitchFamily="2" charset="-78"/>
              </a:rPr>
              <a:t>کیونکہ وہ محض لو گوں کو دکھا نے کے لئے وہ نماز پڑھتے ہیں ،اس لئے  ان کی نماز سے وہ آثار نمودار نہیں ہوتے جو حقیقی نماز  سے ہوتے ہیں، نہ ان کے دل پر نما ز  کا اثر ہوتا  ہے، نہ ان کی عملی دنیا پر وہ اثرانداز ہوتی ہے۔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نمایاں خرابیاں بتائی گئی ہیں کہ جولوگ نماز پڑھنے کے باوجود نماز سے غافل ہیں یعنی دل  میں ایمان نہیں ہے بلکہ ظاہری اعمال میں سے ایک عمل "نماز" موجود ہے تو یہ بھی دل میں مکمل ایمان نہ ہونے کی وجہ سے اسی دل کی تنگی کا شکار ہیں جو آخرت کا انکار کرنے والوں میں ہوتی ہیں  یعنی اپنی چیز کسی سے شیئر نہ کرنا۔</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ur-PK"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51D912A-4285-4C68-A916-45E37E8ED05C}" type="slidenum">
              <a:rPr lang="en-US" smtClean="0"/>
              <a:t>11</a:t>
            </a:fld>
            <a:endParaRPr lang="en-US" dirty="0"/>
          </a:p>
        </p:txBody>
      </p:sp>
      <p:sp>
        <p:nvSpPr>
          <p:cNvPr id="5" name="Date Placeholder 4"/>
          <p:cNvSpPr>
            <a:spLocks noGrp="1"/>
          </p:cNvSpPr>
          <p:nvPr>
            <p:ph type="dt" idx="11"/>
          </p:nvPr>
        </p:nvSpPr>
        <p:spPr/>
        <p:txBody>
          <a:bodyPr/>
          <a:lstStyle/>
          <a:p>
            <a:fld id="{26BD9381-7946-4E9F-88D0-7A03D33E2FEA}" type="datetime1">
              <a:rPr lang="en-US" smtClean="0"/>
              <a:t>3/18/2020</a:t>
            </a:fld>
            <a:endParaRPr lang="en-US" dirty="0"/>
          </a:p>
        </p:txBody>
      </p:sp>
    </p:spTree>
    <p:extLst>
      <p:ext uri="{BB962C8B-B14F-4D97-AF65-F5344CB8AC3E}">
        <p14:creationId xmlns:p14="http://schemas.microsoft.com/office/powerpoint/2010/main" val="1345515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ریا کاری سے کیا مراد ہے ؟دکھاوا۔۔ کس </a:t>
            </a:r>
            <a:r>
              <a:rPr lang="ur-PK" sz="1400">
                <a:latin typeface="Jameel Noori Nastaleeq" panose="02000503000000020004" pitchFamily="2" charset="-78"/>
                <a:cs typeface="Jameel Noori Nastaleeq" panose="02000503000000020004" pitchFamily="2" charset="-78"/>
              </a:rPr>
              <a:t>کو؟بندوں کو۔۔۔۔کسی </a:t>
            </a:r>
            <a:r>
              <a:rPr lang="ur-PK" sz="1400" dirty="0">
                <a:latin typeface="Jameel Noori Nastaleeq" panose="02000503000000020004" pitchFamily="2" charset="-78"/>
                <a:cs typeface="Jameel Noori Nastaleeq" panose="02000503000000020004" pitchFamily="2" charset="-78"/>
              </a:rPr>
              <a:t>ادارے کو  چندہ یا فرد کو </a:t>
            </a:r>
            <a:r>
              <a:rPr lang="ur-PK" sz="1400" baseline="0" dirty="0">
                <a:latin typeface="Jameel Noori Nastaleeq" panose="02000503000000020004" pitchFamily="2" charset="-78"/>
                <a:cs typeface="Jameel Noori Nastaleeq" panose="02000503000000020004" pitchFamily="2" charset="-78"/>
              </a:rPr>
              <a:t> زکوٰۃ ،خیرات دیتے ہوئے اکثر لوگ تصاویر بنواتے ہیں کہ دنیا کو پتہ چل جائے ،اور یہ بھی کرتے ہیں کہ محفل میں بیٹھ کر ذکر کرتےہیں کہ میں نے فلاں کی کس طرح مال سے مدد کی تا کہ لوگوں سے تعریف وصول کریں واہ واہ ہو اور سخی سمجھے جائیں  </a:t>
            </a:r>
            <a:endParaRPr lang="ur-PK" sz="140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b="1" dirty="0">
                <a:effectLst/>
                <a:latin typeface="Jameel Noori Nastaleeq" panose="02000503000000020004" pitchFamily="2" charset="-78"/>
                <a:cs typeface="Jameel Noori Nastaleeq" panose="02000503000000020004" pitchFamily="2" charset="-78"/>
              </a:rPr>
              <a:t>مفہوم</a:t>
            </a:r>
            <a:r>
              <a:rPr lang="ur-PK" sz="1400" b="1" baseline="0" dirty="0">
                <a:effectLst/>
                <a:latin typeface="Jameel Noori Nastaleeq" panose="02000503000000020004" pitchFamily="2" charset="-78"/>
                <a:cs typeface="Jameel Noori Nastaleeq" panose="02000503000000020004" pitchFamily="2" charset="-78"/>
              </a:rPr>
              <a:t> حدیث: </a:t>
            </a:r>
            <a:r>
              <a:rPr lang="ur-PK" sz="1400" dirty="0">
                <a:effectLst/>
                <a:latin typeface="Jameel Noori Nastaleeq" panose="02000503000000020004" pitchFamily="2" charset="-78"/>
                <a:cs typeface="Jameel Noori Nastaleeq" panose="02000503000000020004" pitchFamily="2" charset="-78"/>
              </a:rPr>
              <a:t>قیامت کے دن</a:t>
            </a:r>
            <a:r>
              <a:rPr lang="ur-PK" sz="1400" baseline="0" dirty="0">
                <a:effectLst/>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ایک شخص کواللہ تعالیٰ کے پاس لایا جائے گا  جسے اللہ تعالیٰ نے مال دیا تھا اور</a:t>
            </a:r>
            <a:r>
              <a:rPr lang="ur-PK" sz="1400" baseline="0" dirty="0">
                <a:effectLst/>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اللہ تعالیٰ اس کو اپنی نعمتیں یاد دلائے گا اللہ تعالیٰ پوچھے گا: تو نے کیا عمل کیا ؟ وہ کہے گا: میں نے کوئی راہ مال خرچنے کی جس میں خرچ کرنا پسند کرتا تھا نہیں چھوڑی تیرے واسطے۔ اللہ تعالیٰ فرمائے گا: تو جھوٹا ہے تو نے اس لیے خرچ</a:t>
            </a:r>
            <a:r>
              <a:rPr lang="ur-PK" sz="1400" baseline="0" dirty="0">
                <a:effectLst/>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کیا کہ لوگ سخی کہیں تو تجھے لوگوں نے سخی کہہ دیا دنیا میں، پھر حکم ہو گا، منہ کے بل کھینچ کر جہنم میں ڈال دیں گے۔“</a:t>
            </a:r>
            <a:r>
              <a:rPr lang="ur-PK" sz="1100" dirty="0">
                <a:effectLst/>
                <a:latin typeface="Jameel Noori Nastaleeq" panose="02000503000000020004" pitchFamily="2" charset="-78"/>
                <a:cs typeface="Jameel Noori Nastaleeq" panose="02000503000000020004" pitchFamily="2" charset="-78"/>
              </a:rPr>
              <a:t>صحیح مسلم 4923۔۔۔۔منافقین </a:t>
            </a:r>
            <a:r>
              <a:rPr kumimoji="0" lang="ur-PK" sz="11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دکھاوے کے لئے مال خرچ کرتے ہیں اور </a:t>
            </a:r>
            <a:r>
              <a:rPr lang="ur-PK" sz="1400" dirty="0">
                <a:latin typeface="Jameel Noori Nastaleeq" panose="02000503000000020004" pitchFamily="2" charset="-78"/>
                <a:cs typeface="Jameel Noori Nastaleeq" panose="02000503000000020004" pitchFamily="2" charset="-78"/>
              </a:rPr>
              <a:t>اگر رب کو دکھانے کے لیے کیا جائے تو فرشتوں سے بھی زیادہ مرتبہ ہو جاتا ہے تو بندہ رب کو ہی دکھائے جو دنیا میں بھی نعمتیں دے گا آخرت میں بھی ان شاء اللہ ۔۔۔کچھ لوگ ہیں جو آخرت کے انوسٹمنٹ کے لیے غریبوں کا خیال کرتے ہیں۔۔بے غرض اور فیاض لوگ ، خدمت خلق کرنے والے وہ</a:t>
            </a:r>
            <a:r>
              <a:rPr lang="ur-PK" sz="1400" baseline="0" dirty="0">
                <a:latin typeface="Jameel Noori Nastaleeq" panose="02000503000000020004" pitchFamily="2" charset="-78"/>
                <a:cs typeface="Jameel Noori Nastaleeq" panose="02000503000000020004" pitchFamily="2" charset="-78"/>
              </a:rPr>
              <a:t> ادارے بناتے ہیں ہاسپٹل بناتے ہیں ، یتیم خانے بناتے ہیں اور پھر ان کی تشہیر کرتے ہیں ان اداروں کے بنانے میں جو خرچ آیا ہوتاہے اس کا ذکر کرتے ہیں اور لوگوں سے فنڈ مانگتے ہیں یہ کام دکھاوا اور ریا کاری میں نہین آئے گا کیونکہ وہ لوگوں کو نیکی کی طرف بلانے کے لئے نیک کام کی تشہیر کرتے ہیں اورلوگوں کو دعوت دیتے ہیں کہ وہ بھی اس نیک کام میں حصہ ڈالیں وہ جن فنڈزکا ذکر کرتے ہیں ان کے بارے میں بتاتے ہیں کہ یہ ہم نے مخیر حضرات سے جمع کئے ہیں یہ نہیں کہتے کہ ہم نے دیئے ہیں اس طرح بنیادی فرق ہےان نیک نیتی کے ساتھ کام کرنے والو اور دوسرے دکھاوا کرنے والوں میں ۔ عموماً لوگ اس فرق کو نہیں سمجھتے اور کہتے ہیں کہ آپ کیوں تشہیر کر رہے ہیں اخبار میں فوٹو کیوں چھاپ رہے ہیں آپ بھی تو دکھاواکر رہے ہیں جب کہ اس کی نوعیت بالکل دوسری ہے یہ کام لوگوں کو نیکی کی ترغیب دینے کےلئے کیا جاتا ہے اپنی ذات کی تشہیر کے لئے نہیں   </a:t>
            </a:r>
            <a:r>
              <a:rPr lang="ur-PK" sz="1400" dirty="0">
                <a:latin typeface="Jameel Noori Nastaleeq" panose="02000503000000020004" pitchFamily="2" charset="-78"/>
                <a:cs typeface="Jameel Noori Nastaleeq" panose="02000503000000020004" pitchFamily="2" charset="-78"/>
              </a:rPr>
              <a:t>یہاں پر الخدمت ، ہاسپٹل کی مثالیں دی جا سکتی ہیں۔</a:t>
            </a:r>
          </a:p>
        </p:txBody>
      </p:sp>
      <p:sp>
        <p:nvSpPr>
          <p:cNvPr id="4" name="Slide Number Placeholder 3"/>
          <p:cNvSpPr>
            <a:spLocks noGrp="1"/>
          </p:cNvSpPr>
          <p:nvPr>
            <p:ph type="sldNum" sz="quarter" idx="10"/>
          </p:nvPr>
        </p:nvSpPr>
        <p:spPr/>
        <p:txBody>
          <a:bodyPr/>
          <a:lstStyle/>
          <a:p>
            <a:fld id="{351D912A-4285-4C68-A916-45E37E8ED05C}" type="slidenum">
              <a:rPr lang="en-US" smtClean="0"/>
              <a:t>12</a:t>
            </a:fld>
            <a:endParaRPr lang="en-US" dirty="0"/>
          </a:p>
        </p:txBody>
      </p:sp>
      <p:sp>
        <p:nvSpPr>
          <p:cNvPr id="5" name="Date Placeholder 4"/>
          <p:cNvSpPr>
            <a:spLocks noGrp="1"/>
          </p:cNvSpPr>
          <p:nvPr>
            <p:ph type="dt" idx="11"/>
          </p:nvPr>
        </p:nvSpPr>
        <p:spPr/>
        <p:txBody>
          <a:bodyPr/>
          <a:lstStyle/>
          <a:p>
            <a:fld id="{7BE53914-DF58-4BEC-A7BD-219A427F1AD0}" type="datetime1">
              <a:rPr lang="en-US" smtClean="0"/>
              <a:t>3/18/2020</a:t>
            </a:fld>
            <a:endParaRPr lang="en-US" dirty="0"/>
          </a:p>
        </p:txBody>
      </p:sp>
    </p:spTree>
    <p:extLst>
      <p:ext uri="{BB962C8B-B14F-4D97-AF65-F5344CB8AC3E}">
        <p14:creationId xmlns:p14="http://schemas.microsoft.com/office/powerpoint/2010/main" val="4077576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جیسے صفر سے </a:t>
            </a:r>
            <a:r>
              <a:rPr lang="en-US" sz="1400" dirty="0">
                <a:latin typeface="Jameel Noori Nastaleeq" panose="02000503000000020004" pitchFamily="2" charset="-78"/>
                <a:cs typeface="Jameel Noori Nastaleeq" panose="02000503000000020004" pitchFamily="2" charset="-78"/>
              </a:rPr>
              <a:t>multiply</a:t>
            </a:r>
            <a:r>
              <a:rPr lang="ur-PK" sz="1400" dirty="0">
                <a:latin typeface="Jameel Noori Nastaleeq" panose="02000503000000020004" pitchFamily="2" charset="-78"/>
                <a:cs typeface="Jameel Noori Nastaleeq" panose="02000503000000020004" pitchFamily="2" charset="-78"/>
              </a:rPr>
              <a:t> ہونے والی بڑی سے بڑی رقم صفر ہو جاتی ہے ۔ بالکل اسی طرح ریا کاری وہ  صفر ہے جس سے بڑی سے بڑی نیکی صفر ہو جاتی ہے ۔اسکی کوئی حیثیت نہیں رہتی۔</a:t>
            </a:r>
          </a:p>
          <a:p>
            <a:pPr algn="r" rtl="1"/>
            <a:r>
              <a:rPr lang="ur-PK" sz="1400" dirty="0">
                <a:latin typeface="Jameel Noori Nastaleeq" panose="02000503000000020004" pitchFamily="2" charset="-78"/>
                <a:cs typeface="Jameel Noori Nastaleeq" panose="02000503000000020004" pitchFamily="2" charset="-78"/>
              </a:rPr>
              <a:t>اللہ تو یہ دیکھےگا کہ نیت کیا تھی؟ ارادے کیا تھے؟</a:t>
            </a:r>
          </a:p>
          <a:p>
            <a:pPr algn="r" rtl="1"/>
            <a:r>
              <a:rPr lang="ur-PK" sz="1400" dirty="0">
                <a:latin typeface="Jameel Noori Nastaleeq" panose="02000503000000020004" pitchFamily="2" charset="-78"/>
                <a:cs typeface="Jameel Noori Nastaleeq" panose="02000503000000020004" pitchFamily="2" charset="-78"/>
              </a:rPr>
              <a:t>اور جو لوگوں کو دکھانے کے لئے کر رہا ہے لوگوں کو بھی اگر پتا چلے کہ یہ ہمیں دکھانے کے لئے کر رہا ہے تو لوگ بھی پسند</a:t>
            </a:r>
            <a:r>
              <a:rPr lang="ur-PK" sz="1400" baseline="0" dirty="0">
                <a:latin typeface="Jameel Noori Nastaleeq" panose="02000503000000020004" pitchFamily="2" charset="-78"/>
                <a:cs typeface="Jameel Noori Nastaleeq" panose="02000503000000020004" pitchFamily="2" charset="-78"/>
              </a:rPr>
              <a:t> نہیں</a:t>
            </a:r>
            <a:r>
              <a:rPr lang="ur-PK" sz="1400" dirty="0">
                <a:latin typeface="Jameel Noori Nastaleeq" panose="02000503000000020004" pitchFamily="2" charset="-78"/>
                <a:cs typeface="Jameel Noori Nastaleeq" panose="02000503000000020004" pitchFamily="2" charset="-78"/>
              </a:rPr>
              <a:t> کریں گےعموماً معاشرے کے محروم لوگوں</a:t>
            </a:r>
            <a:r>
              <a:rPr lang="ur-PK" sz="1400" baseline="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کادنیاوی فائدوں</a:t>
            </a:r>
            <a:r>
              <a:rPr lang="ur-PK" sz="1400" baseline="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کے لئے خیال رکھتے ہیں واہ واہ اور شہرت</a:t>
            </a:r>
            <a:r>
              <a:rPr lang="ur-PK" sz="1400" baseline="0" dirty="0">
                <a:latin typeface="Jameel Noori Nastaleeq" panose="02000503000000020004" pitchFamily="2" charset="-78"/>
                <a:cs typeface="Jameel Noori Nastaleeq" panose="02000503000000020004" pitchFamily="2" charset="-78"/>
              </a:rPr>
              <a:t> کے لئے </a:t>
            </a:r>
            <a:r>
              <a:rPr lang="ur-PK" sz="1400" dirty="0">
                <a:latin typeface="Jameel Noori Nastaleeq" panose="02000503000000020004" pitchFamily="2" charset="-78"/>
                <a:cs typeface="Jameel Noori Nastaleeq" panose="02000503000000020004" pitchFamily="2" charset="-78"/>
              </a:rPr>
              <a:t>دنیاکے فائدے کے لئے ،خیرا ت نہیں انوسٹمنٹ ہے ،الیکشن لڑنا ہے اس لئے غریبوں میں پیسے تقسیم کیے ،بڑے بڑے چندے دے کر عہدے لینے ہیں یہ سب کردار کی پستی ہو تی ہے حقیر فائدہ لیکن ایمان بیچ دیا آخرت میں انکا کوئی اجر نہیں </a:t>
            </a:r>
          </a:p>
          <a:p>
            <a:pPr algn="r" defTabSz="929305" rtl="1">
              <a:defRPr/>
            </a:pPr>
            <a:r>
              <a:rPr lang="ur-PK" sz="1400" dirty="0">
                <a:latin typeface="Jameel Noori Nastaleeq" panose="02000503000000020004" pitchFamily="2" charset="-78"/>
                <a:cs typeface="Jameel Noori Nastaleeq" panose="02000503000000020004" pitchFamily="2" charset="-78"/>
              </a:rPr>
              <a:t>رسول اﷲ ﷺ نے ارشاد فرمایا : ’’ جس نے دکھاوے کے لئے نماز پڑھی اس نے شرک کیا ، جس نے دکھاوے کے لئے روزہ رکھا اس نے شرک کیا اور جس نے دکھاوے کے لئے صدقہ کیا اس نے شرک کیا ۔‘‘(جامع العلوم والحکم)۔</a:t>
            </a:r>
          </a:p>
          <a:p>
            <a:pPr algn="r" defTabSz="929305" rtl="1">
              <a:defRPr/>
            </a:pPr>
            <a:r>
              <a:rPr lang="ur-PK" sz="1400" dirty="0">
                <a:latin typeface="Jameel Noori Nastaleeq" panose="02000503000000020004" pitchFamily="2" charset="-78"/>
                <a:cs typeface="Jameel Noori Nastaleeq" panose="02000503000000020004" pitchFamily="2" charset="-78"/>
              </a:rPr>
              <a:t>شرک خفی ریا کاری ہے اسکا پہچاننا بہت مشکل ہے ۔۔</a:t>
            </a:r>
          </a:p>
          <a:p>
            <a:pPr algn="r" rtl="1"/>
            <a:r>
              <a:rPr lang="ur-PK" sz="1400" dirty="0">
                <a:latin typeface="Jameel Noori Nastaleeq" panose="02000503000000020004" pitchFamily="2" charset="-78"/>
                <a:cs typeface="Jameel Noori Nastaleeq" panose="02000503000000020004" pitchFamily="2" charset="-78"/>
              </a:rPr>
              <a:t>اللہ کے رسول ﷺ نے فرمایاکہ شرک کی مثال ایسے ہے جیسے کالی رات ہو۔۔اس میں کالاپتھرہو۔۔اس پر کالی چیونٹی ہو۔۔نبی ﷺ نے فرمایاکہ جس طرح وہ چیونٹی چلتی ہوئی نظر نہیں آتی ہے ، اسی طرح شرک تم سے ہوجائے گااور تمہیں پتہ بھی نہیں چلے گا۔</a:t>
            </a:r>
          </a:p>
        </p:txBody>
      </p:sp>
      <p:sp>
        <p:nvSpPr>
          <p:cNvPr id="4" name="Slide Number Placeholder 3"/>
          <p:cNvSpPr>
            <a:spLocks noGrp="1"/>
          </p:cNvSpPr>
          <p:nvPr>
            <p:ph type="sldNum" sz="quarter" idx="10"/>
          </p:nvPr>
        </p:nvSpPr>
        <p:spPr/>
        <p:txBody>
          <a:bodyPr/>
          <a:lstStyle/>
          <a:p>
            <a:fld id="{351D912A-4285-4C68-A916-45E37E8ED05C}" type="slidenum">
              <a:rPr lang="en-US" smtClean="0"/>
              <a:t>13</a:t>
            </a:fld>
            <a:endParaRPr lang="en-US" dirty="0"/>
          </a:p>
        </p:txBody>
      </p:sp>
      <p:sp>
        <p:nvSpPr>
          <p:cNvPr id="5" name="Date Placeholder 4"/>
          <p:cNvSpPr>
            <a:spLocks noGrp="1"/>
          </p:cNvSpPr>
          <p:nvPr>
            <p:ph type="dt" idx="11"/>
          </p:nvPr>
        </p:nvSpPr>
        <p:spPr/>
        <p:txBody>
          <a:bodyPr/>
          <a:lstStyle/>
          <a:p>
            <a:fld id="{BBD014FE-B28A-4B09-824D-23584B463FA0}" type="datetime1">
              <a:rPr lang="en-US" smtClean="0"/>
              <a:t>3/18/2020</a:t>
            </a:fld>
            <a:endParaRPr lang="en-US" dirty="0"/>
          </a:p>
        </p:txBody>
      </p:sp>
    </p:spTree>
    <p:extLst>
      <p:ext uri="{BB962C8B-B14F-4D97-AF65-F5344CB8AC3E}">
        <p14:creationId xmlns:p14="http://schemas.microsoft.com/office/powerpoint/2010/main" val="2691127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ماعون سے مراد معمولی چیزیں </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ایک مسلمان کا دوسرے مسلمان سے اخوت و محبت کا جو تعلق اللہ اور رسول ﷺ نے قائم کیا ہے  اسے مضبوط کرنے میں چھوٹی موٹی ضروریات کے لیے ایک دوسرے کے کام آنا ایمان کا تقاضا ہے </a:t>
            </a:r>
            <a:endParaRPr lang="en-US" sz="1400" dirty="0">
              <a:solidFill>
                <a:prstClr val="black"/>
              </a:solidFill>
              <a:latin typeface="Jameel Noori Nastaleeq" panose="02000503000000020004" pitchFamily="2" charset="-78"/>
              <a:cs typeface="Jameel Noori Nastaleeq" panose="02000503000000020004" pitchFamily="2" charset="-78"/>
            </a:endParaRPr>
          </a:p>
          <a:p>
            <a:pPr algn="r" rtl="1"/>
            <a:r>
              <a:rPr lang="ur-PK" sz="1400" dirty="0">
                <a:latin typeface="Jameel Noori Nastaleeq" panose="02000503000000020004" pitchFamily="2" charset="-78"/>
                <a:cs typeface="Jameel Noori Nastaleeq" panose="02000503000000020004" pitchFamily="2" charset="-78"/>
              </a:rPr>
              <a:t>کچھ لوگ چھوٹی موٹی روز مرہ کے استعمال کی چیزیں بھی لوگوں کو نہیں دیتے ،محلے داری میں جو چیزیں ایک دوسرے سے لی دی جاتی ہیں انہیں اپنے پڑوسیوں کو  دینے میں تنگ دلی برتتے ہیں کوئی قلم مانگے تو ڈھکنا اپنے پاس رکھتے ہیں کوئی غلطی سے لے کر چلا جائے ہمیشہ یاد رکھتے ہیں کہ آئندہ اسے نہیں دینا اتنی کنجوسی کیوں ہے؟ اتنی دنیا کی محبت میں گرفتا کیوں ہیں ؟ایسا ہو نا چاہیئے کہ کوئی قلم مانگے تو آپ کہیں یہ تحفہ آپ کے لئے ۔</a:t>
            </a:r>
          </a:p>
          <a:p>
            <a:pPr algn="r" rtl="1"/>
            <a:r>
              <a:rPr lang="ur-PK" sz="1400" dirty="0">
                <a:latin typeface="Jameel Noori Nastaleeq" panose="02000503000000020004" pitchFamily="2" charset="-78"/>
                <a:cs typeface="Jameel Noori Nastaleeq" panose="02000503000000020004" pitchFamily="2" charset="-78"/>
              </a:rPr>
              <a:t>عام</a:t>
            </a:r>
            <a:r>
              <a:rPr lang="ur-PK" sz="1400" baseline="0" dirty="0">
                <a:latin typeface="Jameel Noori Nastaleeq" panose="02000503000000020004" pitchFamily="2" charset="-78"/>
                <a:cs typeface="Jameel Noori Nastaleeq" panose="02000503000000020004" pitchFamily="2" charset="-78"/>
              </a:rPr>
              <a:t> طور سے کیا چیزیں مانگی جاتی ہیں؟ </a:t>
            </a:r>
          </a:p>
          <a:p>
            <a:pPr algn="r" rtl="1"/>
            <a:r>
              <a:rPr lang="ur-PK" sz="1400" baseline="0" dirty="0">
                <a:latin typeface="Jameel Noori Nastaleeq" panose="02000503000000020004" pitchFamily="2" charset="-78"/>
                <a:cs typeface="Jameel Noori Nastaleeq" panose="02000503000000020004" pitchFamily="2" charset="-78"/>
              </a:rPr>
              <a:t>کسی کے گھر مہمان آ جائیں تو وہ پڑوسی سے برتن مانگ لیتے ہیں ، بستر مانگ لیتے ہیں ،کبھی کوئی کچن میں کوئی  چیز کم پڑ جائے تو وہ مانگ لیتے ہیں ٹھنڈا پانی اور برف مانگ لیتےہیں ۔۔ یہ بہت معمولی چیزیں ہیں جن کے دینے سے آپس میں محبت بڑھتی ہے اور آخرت میں اجر ملتاہے لیکن تھوڑی سی کم ظرفی ما مظاہرہ کر کے بہت بڑے اجر سے محروم رہ جاتے ہیں </a:t>
            </a:r>
          </a:p>
          <a:p>
            <a:pPr algn="r" rtl="1"/>
            <a:r>
              <a:rPr lang="ur-PK" sz="1400" baseline="0" dirty="0">
                <a:latin typeface="Jameel Noori Nastaleeq" panose="02000503000000020004" pitchFamily="2" charset="-78"/>
                <a:cs typeface="Jameel Noori Nastaleeq" panose="02000503000000020004" pitchFamily="2" charset="-78"/>
              </a:rPr>
              <a:t>آپ کے خیال میں اس کے علاوہ لوگ دوسروں سے کیا مانگتے ہیں؟ </a:t>
            </a:r>
          </a:p>
          <a:p>
            <a:pPr algn="r" rtl="1"/>
            <a:r>
              <a:rPr lang="ur-PK" sz="1400" baseline="0" dirty="0">
                <a:latin typeface="Jameel Noori Nastaleeq" panose="02000503000000020004" pitchFamily="2" charset="-78"/>
                <a:cs typeface="Jameel Noori Nastaleeq" panose="02000503000000020004" pitchFamily="2" charset="-78"/>
              </a:rPr>
              <a:t>مشورہ مانگتے ہیں ، تھوڑا سا تعاون مثال کے طور پر میز کھسکانے میں مدد کردیں وغیرہ ، میٹھی بات ،مسکراہٹ یہ سب ایسی چیزیں ہیں جن کے دینے سے کوئی گھاٹا نہیں آتا مگر لوگ یہ بھی نہیں دیتے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افراد کے پاس صلاحتیں ہوتی ہیں علم ہوتا ہے اور وہ باآسانی لوگوں کی رہنمائی کر سکتے ہیں کم علم لوگوں کو اچھا مشورہ دے کر نقصان سے بچا سکتے ہیں لیکن وہ اس  میں بھی کاہلی کریں اور ذرا سا کسی کو سمجھانے کے لئے اپنا ذہن اور وقت نہ لگائیں تو یہ بھی کنجوسی میں ہی آتا ہے  ۔۔مثال کے طور ہر آئی ٹی ایکسپرٹ ، رائٹنگ اسکلز، موٹیویشنل اسپیکرز ،ڈاکٹر </a:t>
            </a:r>
            <a:r>
              <a:rPr kumimoji="0" lang="ur-PK" sz="1400" b="0" i="0" u="none" strike="noStrike" kern="1200" cap="none" spc="0" normalizeH="0" baseline="0" noProof="0" dirty="0">
                <a:ln>
                  <a:noFill/>
                </a:ln>
                <a:solidFill>
                  <a:schemeClr val="tx1"/>
                </a:solidFill>
                <a:effectLst/>
                <a:uLnTx/>
                <a:uFillTx/>
                <a:latin typeface="Jameel Noori Nastaleeq" panose="02000503000000020004" pitchFamily="2" charset="-78"/>
                <a:ea typeface="+mn-ea"/>
                <a:cs typeface="Jameel Noori Nastaleeq" panose="02000503000000020004" pitchFamily="2" charset="-78"/>
              </a:rPr>
              <a:t>وغیرہ </a:t>
            </a:r>
            <a:endParaRPr lang="ur-PK" sz="1400" baseline="0" dirty="0">
              <a:latin typeface="Jameel Noori Nastaleeq" panose="02000503000000020004" pitchFamily="2" charset="-78"/>
              <a:cs typeface="Jameel Noori Nastaleeq" panose="02000503000000020004" pitchFamily="2" charset="-78"/>
            </a:endParaRPr>
          </a:p>
          <a:p>
            <a:pPr algn="r" rtl="1"/>
            <a:r>
              <a:rPr lang="ur-PK" sz="1400" dirty="0">
                <a:latin typeface="Jameel Noori Nastaleeq" panose="02000503000000020004" pitchFamily="2" charset="-78"/>
                <a:cs typeface="Jameel Noori Nastaleeq" panose="02000503000000020004" pitchFamily="2" charset="-78"/>
              </a:rPr>
              <a:t>اللہ تو مومنوں کو بہت فراغ دل بنانا چاہتا ہے جب چھوٹی چھوٹی چیزیں شیئر نہیں کرینگے تو بڑی بڑی چیزیں کیسے کریں گے</a:t>
            </a:r>
            <a:r>
              <a:rPr lang="en-US" sz="1400" dirty="0">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خالص اللہ کے نہیں ہوں گے تو ایسی ہی دل کی تنگی کا مظاہرہ ہو گا اللہ ایک ایسا معاشرہ بنانا</a:t>
            </a:r>
            <a:r>
              <a:rPr lang="ur-PK" sz="1400" baseline="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چاہتا ہے  جو پا کیزہ شعور اور اعلیٰ نظریات پر قائم ہو۔ جسکے اندر لوگ ایک دوسرے کے</a:t>
            </a:r>
            <a:r>
              <a:rPr lang="ur-PK" sz="1400" baseline="0" dirty="0">
                <a:latin typeface="Jameel Noori Nastaleeq" panose="02000503000000020004" pitchFamily="2" charset="-78"/>
                <a:cs typeface="Jameel Noori Nastaleeq" panose="02000503000000020004" pitchFamily="2" charset="-78"/>
              </a:rPr>
              <a:t> معاون </a:t>
            </a:r>
            <a:r>
              <a:rPr lang="ur-PK" sz="1400" dirty="0">
                <a:latin typeface="Jameel Noori Nastaleeq" panose="02000503000000020004" pitchFamily="2" charset="-78"/>
                <a:cs typeface="Jameel Noori Nastaleeq" panose="02000503000000020004" pitchFamily="2" charset="-78"/>
              </a:rPr>
              <a:t>ہوں جن کے  اندر محبت اور بھائی چارا ہو، جن کا تصور اور طرز عمل دونوں پاک ہوں۔ </a:t>
            </a:r>
            <a:endParaRPr lang="en-US" sz="1400" dirty="0">
              <a:latin typeface="Jameel Noori Nastaleeq" panose="02000503000000020004" pitchFamily="2" charset="-78"/>
              <a:cs typeface="Jameel Noori Nastaleeq" panose="02000503000000020004" pitchFamily="2" charset="-78"/>
            </a:endParaRP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منافقین کے لیے بار بار یہ بات کہی گئی ہے قرآن میں کہ یہ نماز کے لئے کھڑے ہوتے ہیں تو کسمسائے ہوئے کوئی دلی آمادگی نہیں اور خرچ کرتے ہیں تو وہ بھی زبردستی ۔۔ "ان کے دیے ہوئے مال قبول نہ ہونے کی کوئی وجہ اس کے سوا نہیں ہے کہ انہوں نے اللہ اور اس کے رسول سے کفر کیا ہے، نماز کے لیے آتے ہیں تو کسمساتے ہوئے آتے ہیں اور راہ خدا میں خرچ کرتے ہیں تو بادل ناخواستہ خرچ کرتے ہیں </a:t>
            </a:r>
            <a:r>
              <a:rPr lang="en-US" sz="1400" dirty="0">
                <a:solidFill>
                  <a:prstClr val="black"/>
                </a:solidFill>
                <a:latin typeface="Jameel Noori Nastaleeq" panose="02000503000000020004" pitchFamily="2" charset="-78"/>
                <a:cs typeface="Jameel Noori Nastaleeq" panose="02000503000000020004" pitchFamily="2" charset="-78"/>
              </a:rPr>
              <a:t>.</a:t>
            </a:r>
            <a:r>
              <a:rPr lang="ur-PK" sz="1400" dirty="0">
                <a:solidFill>
                  <a:prstClr val="black"/>
                </a:solidFill>
                <a:latin typeface="Jameel Noori Nastaleeq" panose="02000503000000020004" pitchFamily="2" charset="-78"/>
                <a:cs typeface="Jameel Noori Nastaleeq" panose="02000503000000020004" pitchFamily="2" charset="-78"/>
              </a:rPr>
              <a:t>سورہ التوبہ 54 </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کیونکہ منافقین کو آخرت کا دل سے یقین نہیں ہوتا </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آخرت کا یقین ،رب کے حضور پیش ہونا ،کھڑے ہونا ہے یہ احساس ہی ہمیں گناہوں سے دور رکھتا ہے۔  </a:t>
            </a:r>
          </a:p>
        </p:txBody>
      </p:sp>
      <p:sp>
        <p:nvSpPr>
          <p:cNvPr id="4" name="Slide Number Placeholder 3"/>
          <p:cNvSpPr>
            <a:spLocks noGrp="1"/>
          </p:cNvSpPr>
          <p:nvPr>
            <p:ph type="sldNum" sz="quarter" idx="10"/>
          </p:nvPr>
        </p:nvSpPr>
        <p:spPr/>
        <p:txBody>
          <a:bodyPr/>
          <a:lstStyle/>
          <a:p>
            <a:fld id="{351D912A-4285-4C68-A916-45E37E8ED05C}" type="slidenum">
              <a:rPr lang="en-US" smtClean="0"/>
              <a:t>14</a:t>
            </a:fld>
            <a:endParaRPr lang="en-US" dirty="0"/>
          </a:p>
        </p:txBody>
      </p:sp>
      <p:sp>
        <p:nvSpPr>
          <p:cNvPr id="5" name="Date Placeholder 4"/>
          <p:cNvSpPr>
            <a:spLocks noGrp="1"/>
          </p:cNvSpPr>
          <p:nvPr>
            <p:ph type="dt" idx="11"/>
          </p:nvPr>
        </p:nvSpPr>
        <p:spPr/>
        <p:txBody>
          <a:bodyPr/>
          <a:lstStyle/>
          <a:p>
            <a:fld id="{808B4E50-4A61-4CAB-87A6-CC387D72998E}" type="datetime1">
              <a:rPr lang="en-US" smtClean="0"/>
              <a:t>3/18/2020</a:t>
            </a:fld>
            <a:endParaRPr lang="en-US" dirty="0"/>
          </a:p>
        </p:txBody>
      </p:sp>
    </p:spTree>
    <p:extLst>
      <p:ext uri="{BB962C8B-B14F-4D97-AF65-F5344CB8AC3E}">
        <p14:creationId xmlns:p14="http://schemas.microsoft.com/office/powerpoint/2010/main" val="3587356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 یہ آیت ہمیں بتاتی ہے کہ اخلاص سے کی گئی چھوٹی سے نیکی انسان حقیر نہ سمجھے اورکر گزرے ۔</a:t>
            </a:r>
          </a:p>
          <a:p>
            <a:pPr algn="r" rtl="1"/>
            <a:r>
              <a:rPr lang="ur-PK" sz="1400" dirty="0">
                <a:latin typeface="Jameel Noori Nastaleeq" panose="02000503000000020004" pitchFamily="2" charset="-78"/>
                <a:cs typeface="Jameel Noori Nastaleeq" panose="02000503000000020004" pitchFamily="2" charset="-78"/>
              </a:rPr>
              <a:t> ہم یہ یاد رکھیں کہ  بڑے سے بڑا کام بھی اگر دکھاوے کے لیے ہو گا تو وہ قبول نہیں ہو گا </a:t>
            </a:r>
          </a:p>
          <a:p>
            <a:pPr algn="r" rtl="1"/>
            <a:r>
              <a:rPr lang="ur-PK" sz="1400" b="1" dirty="0">
                <a:latin typeface="Jameel Noori Nastaleeq" panose="02000503000000020004" pitchFamily="2" charset="-78"/>
                <a:cs typeface="Jameel Noori Nastaleeq" panose="02000503000000020004" pitchFamily="2" charset="-78"/>
              </a:rPr>
              <a:t>اصول:</a:t>
            </a:r>
            <a:r>
              <a:rPr lang="ur-PK" sz="1400" dirty="0">
                <a:latin typeface="Jameel Noori Nastaleeq" panose="02000503000000020004" pitchFamily="2" charset="-78"/>
                <a:cs typeface="Jameel Noori Nastaleeq" panose="02000503000000020004" pitchFamily="2" charset="-78"/>
              </a:rPr>
              <a:t>ہر نیک کام کرنے سے پہلے یہ نیت کریں گے ۔۔ کہ یا اللہ یہ کام میں صرف اور صرف تیری رضا کے لئے کر رہی ہوں </a:t>
            </a: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51D912A-4285-4C68-A916-45E37E8ED05C}" type="slidenum">
              <a:rPr lang="en-US" smtClean="0"/>
              <a:t>15</a:t>
            </a:fld>
            <a:endParaRPr lang="en-US" dirty="0"/>
          </a:p>
        </p:txBody>
      </p:sp>
      <p:sp>
        <p:nvSpPr>
          <p:cNvPr id="5" name="Date Placeholder 4"/>
          <p:cNvSpPr>
            <a:spLocks noGrp="1"/>
          </p:cNvSpPr>
          <p:nvPr>
            <p:ph type="dt" idx="11"/>
          </p:nvPr>
        </p:nvSpPr>
        <p:spPr/>
        <p:txBody>
          <a:bodyPr/>
          <a:lstStyle/>
          <a:p>
            <a:fld id="{41327834-0CC3-41E6-9936-5E4190A0FCB4}" type="datetime1">
              <a:rPr lang="en-US" smtClean="0"/>
              <a:t>3/18/2020</a:t>
            </a:fld>
            <a:endParaRPr lang="en-US" dirty="0"/>
          </a:p>
        </p:txBody>
      </p:sp>
    </p:spTree>
    <p:extLst>
      <p:ext uri="{BB962C8B-B14F-4D97-AF65-F5344CB8AC3E}">
        <p14:creationId xmlns:p14="http://schemas.microsoft.com/office/powerpoint/2010/main" val="3251748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دین  چند ظاہری رسوم عبادات اور دینی شعائر ہی کا نام نہیں ہے۔نماز اور دیگر عبادات  اس وقت تک مفید نہیں ہوتیں جب تک ان میں خلوص نہ ہو</a:t>
            </a:r>
            <a:r>
              <a:rPr lang="ur-PK" sz="1400" baseline="0" dirty="0">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اور ان کی ادائیگی صرف رضائے الہیٰ کے لئے نہ ہو ۔ اور ان کی وجہ سے دل میں ایسے خیالات  پیدا نہ ہوں جو انسان کو عمل صالح پر ابھاریں۔یہ دین ٹکڑوں میں بٹا ہو ا دین نہیں ہے کہ انسا ن ان  میں سے جس جز  کو چاہے اختیار کرلے  اور جس جز کو چاہےترک کردےیہ  ایک مکمل نظام زندگی ہے۔ اس کے انفرادی فرائض اور اجماعی احکام باہم مربوط </a:t>
            </a:r>
            <a:r>
              <a:rPr lang="en-US" sz="1400" dirty="0">
                <a:latin typeface="Jameel Noori Nastaleeq" panose="02000503000000020004" pitchFamily="2" charset="-78"/>
                <a:ea typeface="Calibri" panose="020F0502020204030204" pitchFamily="34" charset="0"/>
                <a:cs typeface="Jameel Noori Nastaleeq" panose="02000503000000020004" pitchFamily="2" charset="-78"/>
              </a:rPr>
              <a:t>linked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 ہیں  اور معاون ہیں۔ انسان اپنی زبان سے کہتا ہے کہ مسلم ہوں،  نماز کے علاوہ دوسرے  عبادات بھی سر انجام دیتا ہے لیکن اس کے با وجود  اس کے اندر   حقیقی ایمان </a:t>
            </a:r>
            <a:r>
              <a:rPr lang="ur-PK" sz="1400" baseline="0" dirty="0">
                <a:latin typeface="Jameel Noori Nastaleeq" panose="02000503000000020004" pitchFamily="2" charset="-78"/>
                <a:ea typeface="Calibri" panose="020F0502020204030204" pitchFamily="34" charset="0"/>
                <a:cs typeface="Jameel Noori Nastaleeq" panose="02000503000000020004" pitchFamily="2" charset="-78"/>
              </a:rPr>
              <a:t> نہیں ہوتا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حقیقی ایمان کے کچھ آثار ہوتے ہیں، یہ آثار بتا تے  ہیں کہ  اصلی ایمان موجود ہے۔ اگرعمل نہ ہو تومحض زبانی </a:t>
            </a:r>
            <a:r>
              <a:rPr lang="en-US" sz="1400" dirty="0">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اقرار ایمان رہ جاتا ہے ۔</a:t>
            </a:r>
            <a:r>
              <a:rPr lang="ur-PK" sz="1400" dirty="0">
                <a:solidFill>
                  <a:prstClr val="black"/>
                </a:solidFill>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جب ایمان کی حقیقت کسی دل میں پوری  طرح بیٹھ جائے تو وہ فوراً عمل صالح  کی شکل میں نمودار ہوتی ہے۔ اگر کسی کا ایمان اس طرح سے  متحرک نہیں ہوتا تو یہ اس بات کی علامت ہوگی کہ ایمان اصلاً موجود ہی نہیں ہے۔ </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اگریہ احساس ہو کہ جس طرح میں نماز میں کھڑی ہوں اسی طرح ایک دن اللہ کے آگے کھڑا ہونا ہے تو  انسان کا  اخلاق ایسا پست نہیں ہو سکتا کہ وہ یتیم اورمسکین کو دھتکارے اور لوگوں کے سامنے دکھاوے کی نیکیاں کرے اور معمولی چیزیں دینے میں کنجوسی برتے ۔ </a:t>
            </a:r>
            <a:endPar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endParaRPr>
          </a:p>
          <a:p>
            <a:pPr marL="464652" indent="-464652" algn="r" rtl="1">
              <a:lnSpc>
                <a:spcPct val="107000"/>
              </a:lnSpc>
            </a:pPr>
            <a:r>
              <a:rPr lang="ur-PK" sz="1400" dirty="0">
                <a:solidFill>
                  <a:prstClr val="black"/>
                </a:solidFill>
                <a:latin typeface="Jameel Noori Nastaleeq" panose="02000503000000020004" pitchFamily="2" charset="-78"/>
                <a:ea typeface="Calibri" panose="020F0502020204030204" pitchFamily="34" charset="0"/>
                <a:cs typeface="Jameel Noori Nastaleeq" panose="02000503000000020004" pitchFamily="2" charset="-78"/>
              </a:rPr>
              <a:t>قرآن کی آیات کی روشنی میں یہ بات سمجھ میں آتی ہے کہ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دین  کا  اقرار اور تصدیق صرف زبا نی فعل  نہیں  ہےبلکہ وہ</a:t>
            </a:r>
          </a:p>
          <a:p>
            <a:pPr marL="464652" indent="-464652" algn="r" rtl="1">
              <a:lnSpc>
                <a:spcPct val="107000"/>
              </a:lnSpc>
            </a:pP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ایک ذہنی اور قلبی  انقلاب ہے جس کے نتیجے میں انسان خود بخود دوسرے انسانوں</a:t>
            </a:r>
            <a:r>
              <a:rPr lang="ur-PK" sz="1400" baseline="0" dirty="0">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dirty="0">
                <a:latin typeface="Jameel Noori Nastaleeq" panose="02000503000000020004" pitchFamily="2" charset="-78"/>
                <a:ea typeface="Calibri" panose="020F0502020204030204" pitchFamily="34" charset="0"/>
                <a:cs typeface="Jameel Noori Nastaleeq" panose="02000503000000020004" pitchFamily="2" charset="-78"/>
              </a:rPr>
              <a:t>پررحم اور نیکی کرنے لگتا ہے</a:t>
            </a:r>
            <a:endPar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351D912A-4285-4C68-A916-45E37E8ED0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fld id="{EC6CB6C3-1B20-4AF9-A367-BDE60959F3ED}" type="datetime1">
              <a:rPr lang="en-US" smtClean="0"/>
              <a:t>3/18/2020</a:t>
            </a:fld>
            <a:endParaRPr lang="en-US" dirty="0"/>
          </a:p>
        </p:txBody>
      </p:sp>
    </p:spTree>
    <p:extLst>
      <p:ext uri="{BB962C8B-B14F-4D97-AF65-F5344CB8AC3E}">
        <p14:creationId xmlns:p14="http://schemas.microsoft.com/office/powerpoint/2010/main" val="2161944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a:latin typeface="Jameel Noori Nastaleeq" panose="02000503000000020004" pitchFamily="2" charset="-78"/>
                <a:cs typeface="Jameel Noori Nastaleeq" panose="02000503000000020004" pitchFamily="2" charset="-78"/>
              </a:rPr>
              <a:t>دنیا میں اگر ہمارے پیپرز نہ ہوں تو ہم اس پڑھائی کو </a:t>
            </a:r>
            <a:r>
              <a:rPr lang="en-US" sz="1400" dirty="0">
                <a:latin typeface="Jameel Noori Nastaleeq" panose="02000503000000020004" pitchFamily="2" charset="-78"/>
                <a:cs typeface="Jameel Noori Nastaleeq" panose="02000503000000020004" pitchFamily="2" charset="-78"/>
              </a:rPr>
              <a:t>serious</a:t>
            </a:r>
            <a:r>
              <a:rPr lang="ur-PK" sz="1400" dirty="0">
                <a:latin typeface="Jameel Noori Nastaleeq" panose="02000503000000020004" pitchFamily="2" charset="-78"/>
                <a:cs typeface="Jameel Noori Nastaleeq" panose="02000503000000020004" pitchFamily="2" charset="-78"/>
              </a:rPr>
              <a:t> نہیں لیتے اسی طرح آخرت کا معاملہ ہے کہ اگر آخرت کے</a:t>
            </a:r>
            <a:r>
              <a:rPr lang="ur-PK" sz="1400" baseline="0" dirty="0">
                <a:latin typeface="Jameel Noori Nastaleeq" panose="02000503000000020004" pitchFamily="2" charset="-78"/>
                <a:cs typeface="Jameel Noori Nastaleeq" panose="02000503000000020004" pitchFamily="2" charset="-78"/>
              </a:rPr>
              <a:t> دن کا یقین نہ ہو تو انسان اچھے اعمال پر قائم نہیں رہ سکتا ۔ </a:t>
            </a:r>
            <a:r>
              <a:rPr lang="ur-PK" sz="1400" dirty="0">
                <a:latin typeface="Jameel Noori Nastaleeq" panose="02000503000000020004" pitchFamily="2" charset="-78"/>
                <a:cs typeface="Jameel Noori Nastaleeq" panose="02000503000000020004" pitchFamily="2" charset="-78"/>
              </a:rPr>
              <a:t>انسان جب آخرت کا یقین نہیں رکھتا تووہ  اپنے آپ کو آزاد سمجھتا ہے اور سرکش ہو جاتا ہے۔</a:t>
            </a: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جس طرح سورج کے گرد گھومنے والے سیارے سورج کی روشنی سے روشن ہوتے اسی طرح آخرت کے عقیدے سے انسان کے اعمال روشن ہوتے  ہیں فکر آخرت کے بغیر اعمال صالحہ یا اللہ کے دین کے لئے قربانیاں ممکن نہیں ۔</a:t>
            </a:r>
            <a:endParaRPr lang="en-US" sz="1400" dirty="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اہل  ایمان جو آخرت کے دن پر یقین رکھتے ہیں ان کی زندگیاں اور ان کے شب و روز اس کی</a:t>
            </a:r>
            <a:r>
              <a:rPr lang="ur-PK" sz="1400" baseline="0" dirty="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400" dirty="0">
                <a:effectLst/>
                <a:latin typeface="Jameel Noori Nastaleeq" panose="02000503000000020004" pitchFamily="2" charset="-78"/>
                <a:ea typeface="Calibri" panose="020F0502020204030204" pitchFamily="34" charset="0"/>
                <a:cs typeface="Jameel Noori Nastaleeq" panose="02000503000000020004" pitchFamily="2" charset="-78"/>
              </a:rPr>
              <a:t>گواہی دیتے ہیں آخرت کے مناظر قرآن میں جا بجا موجود ہیں اور یہ تصاویر اتنی واضح اور مکمل ہیں کہ ان کو پڑھ کر یوں محسوس ہوتا ہے کہ فرد اپنی آنکھوں سے دیکھ رہا ہے یا ان مناظر میں موجود ہے۔ </a:t>
            </a:r>
          </a:p>
          <a:p>
            <a:pPr marL="0" marR="0" lvl="0" indent="0" algn="r" defTabSz="914400" rtl="1" eaLnBrk="1" fontAlgn="auto" latinLnBrk="0" hangingPunct="1">
              <a:lnSpc>
                <a:spcPct val="107000"/>
              </a:lnSpc>
              <a:spcBef>
                <a:spcPts val="0"/>
              </a:spcBef>
              <a:spcAft>
                <a:spcPts val="0"/>
              </a:spcAft>
              <a:buClrTx/>
              <a:buSzTx/>
              <a:buFontTx/>
              <a:buNone/>
              <a:tabLst/>
              <a:defRPr/>
            </a:pPr>
            <a:r>
              <a:rPr lang="ur-PK" sz="1400" dirty="0">
                <a:latin typeface="Jameel Noori Nastaleeq" panose="02000503000000020004" pitchFamily="2" charset="-78"/>
                <a:cs typeface="Jameel Noori Nastaleeq" panose="02000503000000020004" pitchFamily="2" charset="-78"/>
              </a:rPr>
              <a:t>یہ دنیا دارالامتحان ہے دار لالجزاء نہیں ہے</a:t>
            </a:r>
            <a:r>
              <a:rPr lang="en-US" sz="1400" dirty="0">
                <a:latin typeface="Jameel Noori Nastaleeq" panose="02000503000000020004" pitchFamily="2" charset="-78"/>
                <a:cs typeface="Jameel Noori Nastaleeq" panose="02000503000000020004" pitchFamily="2" charset="-78"/>
              </a:rPr>
              <a:t>.</a:t>
            </a:r>
            <a:endParaRPr lang="ur-PK"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1238856">
              <a:defRPr/>
            </a:pPr>
            <a:fld id="{351D912A-4285-4C68-A916-45E37E8ED05C}" type="slidenum">
              <a:rPr lang="en-US">
                <a:solidFill>
                  <a:prstClr val="black"/>
                </a:solidFill>
                <a:latin typeface="Calibri" panose="020F0502020204030204"/>
              </a:rPr>
              <a:pPr defTabSz="1238856">
                <a:defRPr/>
              </a:pPr>
              <a:t>17</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fld id="{2032E260-D27D-437D-BA89-40513718458C}" type="datetime1">
              <a:rPr lang="en-US" smtClean="0"/>
              <a:t>3/18/2020</a:t>
            </a:fld>
            <a:endParaRPr lang="en-US" dirty="0"/>
          </a:p>
        </p:txBody>
      </p:sp>
    </p:spTree>
    <p:extLst>
      <p:ext uri="{BB962C8B-B14F-4D97-AF65-F5344CB8AC3E}">
        <p14:creationId xmlns:p14="http://schemas.microsoft.com/office/powerpoint/2010/main" val="622681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اپنے آپ کو چیک کریں کہ خدانخواستہ ہم ان لوگوں میں تو شامل نہیں جو آخرت کے دن کو جھٹلاتے ہیں۔</a:t>
            </a:r>
          </a:p>
          <a:p>
            <a:pPr algn="r" rtl="1"/>
            <a:r>
              <a:rPr lang="ur-PK" sz="1400" dirty="0">
                <a:latin typeface="Jameel Noori Nastaleeq" panose="02000503000000020004" pitchFamily="2" charset="-78"/>
                <a:cs typeface="Jameel Noori Nastaleeq" panose="02000503000000020004" pitchFamily="2" charset="-78"/>
              </a:rPr>
              <a:t>بظاہر ہم یہ بات کریں تو لوگ برا منائیں گے لیکن عملاً ایسا بہت سے لوگ کر  رہے ہوتے ہیں۔</a:t>
            </a:r>
          </a:p>
          <a:p>
            <a:pPr algn="r" rtl="1"/>
            <a:r>
              <a:rPr lang="ur-PK" sz="1400" dirty="0">
                <a:latin typeface="Jameel Noori Nastaleeq" panose="02000503000000020004" pitchFamily="2" charset="-78"/>
                <a:cs typeface="Jameel Noori Nastaleeq" panose="02000503000000020004" pitchFamily="2" charset="-78"/>
              </a:rPr>
              <a:t>قرآنی آیات کی روشنی میں چیک لسٹ بنائیں اور اس پر اپنے آپ کو چیک کریں۔ </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سود اللہ اور رسول کے خلاف اعلان جنگ ہے لیکن دنیاوی حقیر مادے کو اہمیت دینے والے کہتے</a:t>
            </a:r>
            <a:r>
              <a:rPr lang="ur-PK" sz="1400" baseline="0" dirty="0">
                <a:solidFill>
                  <a:prstClr val="black"/>
                </a:solidFill>
                <a:latin typeface="Jameel Noori Nastaleeq" panose="02000503000000020004" pitchFamily="2" charset="-78"/>
                <a:cs typeface="Jameel Noori Nastaleeq" panose="02000503000000020004" pitchFamily="2" charset="-78"/>
              </a:rPr>
              <a:t> ہیں </a:t>
            </a:r>
            <a:r>
              <a:rPr lang="ur-PK" sz="1400" dirty="0">
                <a:solidFill>
                  <a:prstClr val="black"/>
                </a:solidFill>
                <a:latin typeface="Jameel Noori Nastaleeq" panose="02000503000000020004" pitchFamily="2" charset="-78"/>
                <a:cs typeface="Jameel Noori Nastaleeq" panose="02000503000000020004" pitchFamily="2" charset="-78"/>
              </a:rPr>
              <a:t>۔پاکستان میں سود کے بغیر بزنس نہیں ہو سکتا۔</a:t>
            </a:r>
          </a:p>
          <a:p>
            <a:pPr algn="r" defTabSz="929305" rtl="1">
              <a:defRPr/>
            </a:pPr>
            <a:r>
              <a:rPr lang="en-US" sz="1400" dirty="0">
                <a:solidFill>
                  <a:prstClr val="black"/>
                </a:solidFill>
                <a:latin typeface="Jameel Noori Nastaleeq" panose="02000503000000020004" pitchFamily="2" charset="-78"/>
                <a:cs typeface="Jameel Noori Nastaleeq" panose="02000503000000020004" pitchFamily="2" charset="-78"/>
              </a:rPr>
              <a:t>Mix gathering</a:t>
            </a:r>
            <a:r>
              <a:rPr lang="ur-PK" sz="1400" dirty="0">
                <a:solidFill>
                  <a:prstClr val="black"/>
                </a:solidFill>
                <a:latin typeface="Jameel Noori Nastaleeq" panose="02000503000000020004" pitchFamily="2" charset="-78"/>
                <a:cs typeface="Jameel Noori Nastaleeq" panose="02000503000000020004" pitchFamily="2" charset="-78"/>
              </a:rPr>
              <a:t> کے خلاف جب بات کی گئی تو کہتے ہیں کیا ہم ایک جزیرہ بنا کر دینے لگیں </a:t>
            </a:r>
          </a:p>
          <a:p>
            <a:pPr algn="r" rtl="1"/>
            <a:r>
              <a:rPr lang="ur-PK" sz="1400" dirty="0">
                <a:solidFill>
                  <a:prstClr val="black"/>
                </a:solidFill>
                <a:latin typeface="Jameel Noori Nastaleeq" panose="02000503000000020004" pitchFamily="2" charset="-78"/>
                <a:cs typeface="Jameel Noori Nastaleeq" panose="02000503000000020004" pitchFamily="2" charset="-78"/>
              </a:rPr>
              <a:t>کسی  نے جب پردے کی طرف توجہ دلائی تو کہتے ہیں کیا ہم لوگوں سے کٹ کر رہ جائیں، ملنا جلنا چھوڑ دیں؟ </a:t>
            </a:r>
          </a:p>
          <a:p>
            <a:pPr algn="r" rtl="1"/>
            <a:r>
              <a:rPr lang="ur-PK" sz="1400" dirty="0">
                <a:solidFill>
                  <a:prstClr val="black"/>
                </a:solidFill>
                <a:latin typeface="Jameel Noori Nastaleeq" panose="02000503000000020004" pitchFamily="2" charset="-78"/>
                <a:cs typeface="Jameel Noori Nastaleeq" panose="02000503000000020004" pitchFamily="2" charset="-78"/>
              </a:rPr>
              <a:t>کسی پروفیسر سے جب  کہا گیا ساڑھی ضرور پہنیں لیکن پیٹ تو کور کر لیں۔۔۔  جواب ملا جہاں اتنے پیٹ جلیں گے ہمارا بھی جل جائے گا۔ </a:t>
            </a:r>
          </a:p>
          <a:p>
            <a:pPr algn="r" defTabSz="929305" rtl="1">
              <a:lnSpc>
                <a:spcPct val="90000"/>
              </a:lnSpc>
              <a:spcBef>
                <a:spcPts val="1016"/>
              </a:spcBef>
              <a:defRPr/>
            </a:pPr>
            <a:r>
              <a:rPr lang="ur-PK" sz="1400" dirty="0">
                <a:solidFill>
                  <a:prstClr val="black"/>
                </a:solidFill>
                <a:latin typeface="Jameel Noori Nastaleeq" panose="02000503000000020004" pitchFamily="2" charset="-78"/>
                <a:cs typeface="Jameel Noori Nastaleeq" panose="02000503000000020004" pitchFamily="2" charset="-78"/>
              </a:rPr>
              <a:t> یہ سب نعوذ باللہ قرآن کی آیات کا مذاق اڑانا ہے آخرت کا یقین</a:t>
            </a:r>
            <a:r>
              <a:rPr lang="ur-PK" sz="1400" baseline="0" dirty="0">
                <a:solidFill>
                  <a:prstClr val="black"/>
                </a:solidFill>
                <a:latin typeface="Jameel Noori Nastaleeq" panose="02000503000000020004" pitchFamily="2" charset="-78"/>
                <a:cs typeface="Jameel Noori Nastaleeq" panose="02000503000000020004" pitchFamily="2" charset="-78"/>
              </a:rPr>
              <a:t> نہ ہونے کی بناء پر حملے پر یہ جملے بولے جاتے ہیں </a:t>
            </a:r>
            <a:r>
              <a:rPr lang="ur-PK" sz="1400" dirty="0">
                <a:latin typeface="Jameel Noori Nastaleeq" panose="02000503000000020004" pitchFamily="2" charset="-78"/>
                <a:cs typeface="Jameel Noori Nastaleeq" panose="02000503000000020004" pitchFamily="2" charset="-78"/>
              </a:rPr>
              <a:t>۔۔۔۔ آخرت کو جو شخص جھٹلاتا ہے وہ محاسبے سے بھی اپنے آپ کو پاک سمجھتا ہے اس دنیا کو سب کچھ جان کر اس میں کھویا  رہتاہے </a:t>
            </a:r>
          </a:p>
          <a:p>
            <a:pPr algn="r" rtl="1"/>
            <a:r>
              <a:rPr lang="ur-PK" sz="1400" b="1" dirty="0">
                <a:latin typeface="Jameel Noori Nastaleeq" panose="02000503000000020004" pitchFamily="2" charset="-78"/>
                <a:cs typeface="Jameel Noori Nastaleeq" panose="02000503000000020004" pitchFamily="2" charset="-78"/>
              </a:rPr>
              <a:t>" جس کو جوابدہی کا خوف ہو گا وہ گناہ نہیں کر سکتا"</a:t>
            </a:r>
            <a:endParaRPr lang="en-US" sz="1400" b="1" dirty="0">
              <a:latin typeface="Jameel Noori Nastaleeq" panose="02000503000000020004" pitchFamily="2" charset="-78"/>
              <a:cs typeface="Jameel Noori Nastaleeq" panose="02000503000000020004" pitchFamily="2" charset="-78"/>
            </a:endParaRP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351D912A-4285-4C68-A916-45E37E8ED0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fld id="{510A3324-7AF3-4690-B894-04AF77AF2019}" type="datetime1">
              <a:rPr lang="en-US" smtClean="0"/>
              <a:t>3/18/2020</a:t>
            </a:fld>
            <a:endParaRPr lang="en-US" dirty="0"/>
          </a:p>
        </p:txBody>
      </p:sp>
    </p:spTree>
    <p:extLst>
      <p:ext uri="{BB962C8B-B14F-4D97-AF65-F5344CB8AC3E}">
        <p14:creationId xmlns:p14="http://schemas.microsoft.com/office/powerpoint/2010/main" val="4110006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اس کا علا ج کیا ہے؟</a:t>
            </a:r>
          </a:p>
          <a:p>
            <a:pPr algn="r" rtl="1"/>
            <a:r>
              <a:rPr lang="ur-PK" sz="1400" dirty="0">
                <a:latin typeface="Jameel Noori Nastaleeq" panose="02000503000000020004" pitchFamily="2" charset="-78"/>
                <a:cs typeface="Jameel Noori Nastaleeq" panose="02000503000000020004" pitchFamily="2" charset="-78"/>
              </a:rPr>
              <a:t>روز ِ جزاء کے دن کو یاد رکھیں </a:t>
            </a:r>
            <a:endParaRPr lang="en-US" sz="1400" dirty="0">
              <a:latin typeface="Jameel Noori Nastaleeq" panose="02000503000000020004" pitchFamily="2" charset="-78"/>
              <a:cs typeface="Jameel Noori Nastaleeq" panose="02000503000000020004" pitchFamily="2" charset="-78"/>
            </a:endParaRPr>
          </a:p>
          <a:p>
            <a:pPr algn="r" rtl="1"/>
            <a:r>
              <a:rPr lang="ur-PK" sz="1400" dirty="0">
                <a:latin typeface="Jameel Noori Nastaleeq" panose="02000503000000020004" pitchFamily="2" charset="-78"/>
                <a:cs typeface="Jameel Noori Nastaleeq" panose="02000503000000020004" pitchFamily="2" charset="-78"/>
              </a:rPr>
              <a:t>مجرموں سے پوچھیں گے (41) "تمہیں کیا چیز دوزخ میں لے گئی؟" (42) وہ کہیں گے "ہم نماز پڑھنے والوں میں سے نہ تھے (43) اور مسکین کو کھانا نہیں کھلاتے تھے (44) (سورہ المدثر)</a:t>
            </a:r>
          </a:p>
          <a:p>
            <a:pPr algn="r" rtl="1"/>
            <a:r>
              <a:rPr lang="ur-PK" sz="1400" dirty="0">
                <a:latin typeface="Jameel Noori Nastaleeq" panose="02000503000000020004" pitchFamily="2" charset="-78"/>
                <a:cs typeface="Jameel Noori Nastaleeq" panose="02000503000000020004" pitchFamily="2" charset="-78"/>
              </a:rPr>
              <a:t>رسول کریم ﷺ نے فرمایا قیامت کے دن اللہ عزوجل فرمائیں گے اے ابن آدم، میں بیمار ہوا تو نے میری عیادت نہیں کی۔ وہ شخص کہے گا کہ اے میرے رب، میں آپ کی عیادت کیسے کرتا حالانکہ آپ تو رب العالمین ہیں۔ا للہ تعالیٰ فرمائیں گے کیا تجھے معلوم نہیں کہ میرا فلاں بندہ بیمار تھا اگر تم اس کی عیادت کرتے تو مجھے اس کے پاس پاتے۔ اے ابن آدم میں نے تجھ سے کھانا مانگا تو تم نے مجھے کھانا نہیں کھلایا۔ وہ شخص کہے گا۔ اے میرے رب میں آپ کو کھانا کیسے کھلاتا حالانکہ آپ تو رب العالمین ہیں۔ اللہ فرمائیں گے کیا تمہیں معلوم نہیں کہ میرے فلاں بندے نے تم سے کھانا مانگا تم اگر اسکو کھانا کھلاتے تو تم مجھے اس کے پاس پاتے۔ اے ابن آدم، میں نے تم سے پانی مانگا تھا تم نے مجھے پانی نہیں پلایا۔ وہ شخص کہے گا۔ اے میرے رب، میں آپ کو کیسے پانی پلاتا حالانکہ آپ تو رب العالمین ہیں۔ اللہ تعالیٰ فرمائیں گے میرے فلاں بندہ نے تم سے پانی مانگا تھا اگر تم اس کو پلاتے تو تم مجھے اس کے پاس پاتے۔(مسلم)</a:t>
            </a:r>
            <a:endParaRPr lang="en-US" sz="1400" dirty="0">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a:effectLst/>
                <a:latin typeface="Jameel Noori Nastaleeq" panose="02000503000000020004" pitchFamily="2" charset="-78"/>
                <a:cs typeface="Jameel Noori Nastaleeq" panose="02000503000000020004" pitchFamily="2" charset="-78"/>
              </a:rPr>
              <a:t>اور اللہ کی محبت میں مسکین اور یتیم اور قیدی کو کھانا کھلاتے ہیں (</a:t>
            </a:r>
            <a:r>
              <a:rPr lang="ur-PK" sz="1400" dirty="0">
                <a:effectLst/>
                <a:latin typeface="Jameel Noori Nastaleeq" panose="02000503000000020004" pitchFamily="2" charset="-78"/>
                <a:cs typeface="Jameel Noori Nastaleeq" panose="02000503000000020004" pitchFamily="2" charset="-78"/>
                <a:hlinkClick r:id="rId3"/>
              </a:rPr>
              <a:t>8</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(اور اُن سے کہتے ہیں کہ) ہم تمہیں صرف اللہ کی خاطر کھلا رہے ہیں، ہم تم سے نہ کوئی بدلہ چاہتے ہیں نہ شکریہ (</a:t>
            </a:r>
            <a:r>
              <a:rPr lang="ur-PK" sz="1400" dirty="0">
                <a:effectLst/>
                <a:latin typeface="Jameel Noori Nastaleeq" panose="02000503000000020004" pitchFamily="2" charset="-78"/>
                <a:cs typeface="Jameel Noori Nastaleeq" panose="02000503000000020004" pitchFamily="2" charset="-78"/>
                <a:hlinkClick r:id="rId4"/>
              </a:rPr>
              <a:t>9</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ہمیں تو اپنے رب سے اُس دن کے عذاب کا خوف لاحق ہے جو سخت مصیبت کا انتہائی طویل دن ہوگا (</a:t>
            </a:r>
            <a:r>
              <a:rPr lang="ur-PK" sz="1400" dirty="0">
                <a:effectLst/>
                <a:latin typeface="Jameel Noori Nastaleeq" panose="02000503000000020004" pitchFamily="2" charset="-78"/>
                <a:cs typeface="Jameel Noori Nastaleeq" panose="02000503000000020004" pitchFamily="2" charset="-78"/>
                <a:hlinkClick r:id="rId5"/>
              </a:rPr>
              <a:t>10</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پس اللہ تعالیٰ انہیں اُس دن کے شر سے بچا لے گا اور انہیں تازگی اور سرور بخشے گا (</a:t>
            </a:r>
            <a:r>
              <a:rPr lang="ur-PK" sz="1400" dirty="0">
                <a:effectLst/>
                <a:latin typeface="Jameel Noori Nastaleeq" panose="02000503000000020004" pitchFamily="2" charset="-78"/>
                <a:cs typeface="Jameel Noori Nastaleeq" panose="02000503000000020004" pitchFamily="2" charset="-78"/>
                <a:hlinkClick r:id="rId6"/>
              </a:rPr>
              <a:t>11</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اور اُن کے صبر کے بدلے میں اُنہیں جنت اور ریشمی لباس عطا کریگا (</a:t>
            </a:r>
            <a:r>
              <a:rPr lang="ur-PK" sz="1400" dirty="0">
                <a:effectLst/>
                <a:latin typeface="Jameel Noori Nastaleeq" panose="02000503000000020004" pitchFamily="2" charset="-78"/>
                <a:cs typeface="Jameel Noori Nastaleeq" panose="02000503000000020004" pitchFamily="2" charset="-78"/>
                <a:hlinkClick r:id="rId7"/>
              </a:rPr>
              <a:t>12</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وہاں وہ اونچی مسندوں پر تکیے لگائے بیٹھے ہونگے نہ اُنہیں دھوپ کی گرمی ستائے گی نہ جاڑے کی ٹھر (</a:t>
            </a:r>
            <a:r>
              <a:rPr lang="ur-PK" sz="1400" dirty="0">
                <a:effectLst/>
                <a:latin typeface="Jameel Noori Nastaleeq" panose="02000503000000020004" pitchFamily="2" charset="-78"/>
                <a:cs typeface="Jameel Noori Nastaleeq" panose="02000503000000020004" pitchFamily="2" charset="-78"/>
                <a:hlinkClick r:id="rId8"/>
              </a:rPr>
              <a:t>13</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جنت کی چھاؤں ان پر جھکی ہوئی سایہ کر رہی ہوگی، اور اُس کے پھل ہر وقت ان کے بس میں ہوں گے (کہ جس طرح چاہیں انہیں توڑ لیں) (</a:t>
            </a:r>
            <a:r>
              <a:rPr lang="ur-PK" sz="1400" dirty="0">
                <a:effectLst/>
                <a:latin typeface="Jameel Noori Nastaleeq" panose="02000503000000020004" pitchFamily="2" charset="-78"/>
                <a:cs typeface="Jameel Noori Nastaleeq" panose="02000503000000020004" pitchFamily="2" charset="-78"/>
                <a:hlinkClick r:id="rId9"/>
              </a:rPr>
              <a:t>14</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اُن کے آگے چاندی کے برتن اور شیشے کے پیالے گردش کرائے جا رہے ہونگے (</a:t>
            </a:r>
            <a:r>
              <a:rPr lang="ur-PK" sz="1400" dirty="0">
                <a:effectLst/>
                <a:latin typeface="Jameel Noori Nastaleeq" panose="02000503000000020004" pitchFamily="2" charset="-78"/>
                <a:cs typeface="Jameel Noori Nastaleeq" panose="02000503000000020004" pitchFamily="2" charset="-78"/>
                <a:hlinkClick r:id="rId10"/>
              </a:rPr>
              <a:t>15</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شیشے بھی وہ جو چاندی کی قسم کے ہونگے، اور ان کو (منتظمین جنت نے) ٹھیک اندازے کے مطابق بھرا ہوگا (</a:t>
            </a:r>
            <a:r>
              <a:rPr lang="ur-PK" sz="1400" dirty="0">
                <a:effectLst/>
                <a:latin typeface="Jameel Noori Nastaleeq" panose="02000503000000020004" pitchFamily="2" charset="-78"/>
                <a:cs typeface="Jameel Noori Nastaleeq" panose="02000503000000020004" pitchFamily="2" charset="-78"/>
                <a:hlinkClick r:id="rId11"/>
              </a:rPr>
              <a:t>16</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ان کو وہاں ایسی شراب کے جام پلائے جائیں گے جس میں سونٹھ کی آمیزش ہوگی (</a:t>
            </a:r>
            <a:r>
              <a:rPr lang="ur-PK" sz="1400" dirty="0">
                <a:effectLst/>
                <a:latin typeface="Jameel Noori Nastaleeq" panose="02000503000000020004" pitchFamily="2" charset="-78"/>
                <a:cs typeface="Jameel Noori Nastaleeq" panose="02000503000000020004" pitchFamily="2" charset="-78"/>
                <a:hlinkClick r:id="rId12"/>
              </a:rPr>
              <a:t>17</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یہ جنت کا ایک چشمہ ہوگا جسے سلسبیل کہا جاتا ہے (</a:t>
            </a:r>
            <a:r>
              <a:rPr lang="ur-PK" sz="1400" dirty="0">
                <a:effectLst/>
                <a:latin typeface="Jameel Noori Nastaleeq" panose="02000503000000020004" pitchFamily="2" charset="-78"/>
                <a:cs typeface="Jameel Noori Nastaleeq" panose="02000503000000020004" pitchFamily="2" charset="-78"/>
                <a:hlinkClick r:id="rId13"/>
              </a:rPr>
              <a:t>18</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ان کی خدمت کے لیے ایسے لڑکے دوڑتے پھر رہے ہوں گے جو ہمیشہ لڑکے ہی رہیں گے تم انہیں دیکھو تو سمجھو کہ موتی ہیں جو بکھیر دیے گئے ہیں (</a:t>
            </a:r>
            <a:r>
              <a:rPr lang="ur-PK" sz="1400" dirty="0">
                <a:effectLst/>
                <a:latin typeface="Jameel Noori Nastaleeq" panose="02000503000000020004" pitchFamily="2" charset="-78"/>
                <a:cs typeface="Jameel Noori Nastaleeq" panose="02000503000000020004" pitchFamily="2" charset="-78"/>
                <a:hlinkClick r:id="rId14"/>
              </a:rPr>
              <a:t>19</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وہاں جدھر بھی تم نگاہ ڈالو گے نعمتیں ہی نعمتیں اور ایک بڑی سلطنت کا سر و سامان تمہیں نظر آئے گا (</a:t>
            </a:r>
            <a:r>
              <a:rPr lang="ur-PK" sz="1400" dirty="0">
                <a:effectLst/>
                <a:latin typeface="Jameel Noori Nastaleeq" panose="02000503000000020004" pitchFamily="2" charset="-78"/>
                <a:cs typeface="Jameel Noori Nastaleeq" panose="02000503000000020004" pitchFamily="2" charset="-78"/>
                <a:hlinkClick r:id="rId15"/>
              </a:rPr>
              <a:t>20</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اُن کے اوپر باریک ریشم کے سبز لباس اور اطلس و دیبا کے کپڑے ہوں گے، ان کو چاندی کے کنگن پہنا ئے جائیں گے، اور ان کا رب ان کو نہایت پاکیزہ شراب پلائے گا (</a:t>
            </a:r>
            <a:r>
              <a:rPr lang="ur-PK" sz="1400" dirty="0">
                <a:effectLst/>
                <a:latin typeface="Jameel Noori Nastaleeq" panose="02000503000000020004" pitchFamily="2" charset="-78"/>
                <a:cs typeface="Jameel Noori Nastaleeq" panose="02000503000000020004" pitchFamily="2" charset="-78"/>
                <a:hlinkClick r:id="rId16"/>
              </a:rPr>
              <a:t>21</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ur-PK" sz="1400" dirty="0">
                <a:effectLst/>
                <a:latin typeface="Jameel Noori Nastaleeq" panose="02000503000000020004" pitchFamily="2" charset="-78"/>
                <a:cs typeface="Jameel Noori Nastaleeq" panose="02000503000000020004" pitchFamily="2" charset="-78"/>
              </a:rPr>
              <a:t>یہ ہے تمہاری جزا اور تمہاری کارگزاری قابل قدر ٹھیری ہے (</a:t>
            </a:r>
            <a:r>
              <a:rPr lang="ur-PK" sz="1400" dirty="0">
                <a:effectLst/>
                <a:latin typeface="Jameel Noori Nastaleeq" panose="02000503000000020004" pitchFamily="2" charset="-78"/>
                <a:cs typeface="Jameel Noori Nastaleeq" panose="02000503000000020004" pitchFamily="2" charset="-78"/>
                <a:hlinkClick r:id="rId17"/>
              </a:rPr>
              <a:t>22</a:t>
            </a:r>
            <a:r>
              <a:rPr lang="ur-PK" sz="1400" dirty="0">
                <a:effectLst/>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 </a:t>
            </a:r>
            <a:r>
              <a:rPr lang="en-US" sz="1400" dirty="0">
                <a:solidFill>
                  <a:prstClr val="black"/>
                </a:solidFill>
                <a:latin typeface="Jameel Noori Nastaleeq" panose="02000503000000020004" pitchFamily="2" charset="-78"/>
                <a:cs typeface="Jameel Noori Nastaleeq" panose="02000503000000020004" pitchFamily="2" charset="-78"/>
              </a:rPr>
              <a:t>)</a:t>
            </a:r>
            <a:r>
              <a:rPr lang="ur-PK" sz="1400" baseline="0" dirty="0">
                <a:solidFill>
                  <a:prstClr val="black"/>
                </a:solidFill>
                <a:latin typeface="Jameel Noori Nastaleeq" panose="02000503000000020004" pitchFamily="2" charset="-78"/>
                <a:cs typeface="Jameel Noori Nastaleeq" panose="02000503000000020004" pitchFamily="2" charset="-78"/>
              </a:rPr>
              <a:t> سورہ الدھر)</a:t>
            </a:r>
            <a:endParaRPr lang="ur-PK"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defTabSz="1238856">
              <a:defRPr/>
            </a:pPr>
            <a:fld id="{351D912A-4285-4C68-A916-45E37E8ED05C}" type="slidenum">
              <a:rPr lang="en-US">
                <a:solidFill>
                  <a:prstClr val="black"/>
                </a:solidFill>
                <a:latin typeface="Calibri" panose="020F0502020204030204"/>
              </a:rPr>
              <a:pPr defTabSz="1238856">
                <a:defRPr/>
              </a:pPr>
              <a:t>19</a:t>
            </a:fld>
            <a:endParaRPr lang="en-US" dirty="0">
              <a:solidFill>
                <a:prstClr val="black"/>
              </a:solidFill>
              <a:latin typeface="Calibri" panose="020F0502020204030204"/>
            </a:endParaRPr>
          </a:p>
        </p:txBody>
      </p:sp>
      <p:sp>
        <p:nvSpPr>
          <p:cNvPr id="5" name="Date Placeholder 4"/>
          <p:cNvSpPr>
            <a:spLocks noGrp="1"/>
          </p:cNvSpPr>
          <p:nvPr>
            <p:ph type="dt" idx="11"/>
          </p:nvPr>
        </p:nvSpPr>
        <p:spPr/>
        <p:txBody>
          <a:bodyPr/>
          <a:lstStyle/>
          <a:p>
            <a:fld id="{ACC09434-014A-4472-B37D-AA2B05B457F1}" type="datetime1">
              <a:rPr lang="en-US" smtClean="0"/>
              <a:t>3/18/2020</a:t>
            </a:fld>
            <a:endParaRPr lang="en-US" dirty="0"/>
          </a:p>
        </p:txBody>
      </p:sp>
    </p:spTree>
    <p:extLst>
      <p:ext uri="{BB962C8B-B14F-4D97-AF65-F5344CB8AC3E}">
        <p14:creationId xmlns:p14="http://schemas.microsoft.com/office/powerpoint/2010/main" val="279122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400" dirty="0">
                <a:latin typeface="Jameel Noori Nastaleeq" panose="02000503000000020004" pitchFamily="2" charset="-78"/>
                <a:cs typeface="Jameel Noori Nastaleeq" panose="02000503000000020004" pitchFamily="2" charset="-78"/>
              </a:rPr>
              <a:t>Compass</a:t>
            </a:r>
            <a:r>
              <a:rPr lang="ur-PK" sz="1400" dirty="0">
                <a:latin typeface="Jameel Noori Nastaleeq" panose="02000503000000020004" pitchFamily="2" charset="-78"/>
                <a:cs typeface="Jameel Noori Nastaleeq" panose="02000503000000020004" pitchFamily="2" charset="-78"/>
              </a:rPr>
              <a:t> کیا کام کرتا  ہے ؟</a:t>
            </a:r>
          </a:p>
          <a:p>
            <a:pPr algn="r" rtl="1"/>
            <a:r>
              <a:rPr lang="en-US" sz="1400" dirty="0">
                <a:latin typeface="Jameel Noori Nastaleeq" panose="02000503000000020004" pitchFamily="2" charset="-78"/>
                <a:cs typeface="Jameel Noori Nastaleeq" panose="02000503000000020004" pitchFamily="2" charset="-78"/>
              </a:rPr>
              <a:t>Direction</a:t>
            </a:r>
            <a:r>
              <a:rPr lang="ur-PK" sz="1400" dirty="0">
                <a:latin typeface="Jameel Noori Nastaleeq" panose="02000503000000020004" pitchFamily="2" charset="-78"/>
                <a:cs typeface="Jameel Noori Nastaleeq" panose="02000503000000020004" pitchFamily="2" charset="-78"/>
              </a:rPr>
              <a:t> بتاتا ہے ہمیں کسی منزل پر پہنچنے کے لئے راستہ چاہئے ہوتا ہے ،تو</a:t>
            </a:r>
            <a:r>
              <a:rPr lang="ur-PK" sz="1400" baseline="0" dirty="0">
                <a:latin typeface="Jameel Noori Nastaleeq" panose="02000503000000020004" pitchFamily="2" charset="-78"/>
                <a:cs typeface="Jameel Noori Nastaleeq" panose="02000503000000020004" pitchFamily="2" charset="-78"/>
              </a:rPr>
              <a:t> ہم ڈائریکشن معلوم کرتے ہیں </a:t>
            </a:r>
            <a:r>
              <a:rPr lang="ur-PK" sz="1400" dirty="0">
                <a:latin typeface="Jameel Noori Nastaleeq" panose="02000503000000020004" pitchFamily="2" charset="-78"/>
                <a:cs typeface="Jameel Noori Nastaleeq" panose="02000503000000020004" pitchFamily="2" charset="-78"/>
              </a:rPr>
              <a:t> آج کل یہ کام گوگل کرتا ہے جو سورۃ آج ہم پڑھنے جا رہے ہیں وہ </a:t>
            </a:r>
            <a:r>
              <a:rPr lang="en-US" sz="1400" dirty="0">
                <a:latin typeface="Jameel Noori Nastaleeq" panose="02000503000000020004" pitchFamily="2" charset="-78"/>
                <a:cs typeface="Jameel Noori Nastaleeq" panose="02000503000000020004" pitchFamily="2" charset="-78"/>
              </a:rPr>
              <a:t>moral compass</a:t>
            </a:r>
            <a:r>
              <a:rPr lang="ur-PK" sz="1400" dirty="0">
                <a:latin typeface="Jameel Noori Nastaleeq" panose="02000503000000020004" pitchFamily="2" charset="-78"/>
                <a:cs typeface="Jameel Noori Nastaleeq" panose="02000503000000020004" pitchFamily="2" charset="-78"/>
              </a:rPr>
              <a:t> ہے جو  بتاتا ہے کہ مومن کو نسا راستہ اختیار کرے اور کونسے اعلیٰ اخلاق اختیار کرے جو ایک مومن کو جنت میں پہنچا دیں۔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51D912A-4285-4C68-A916-45E37E8ED05C}" type="slidenum">
              <a:rPr lang="en-US" smtClean="0"/>
              <a:t>2</a:t>
            </a:fld>
            <a:endParaRPr lang="en-US" dirty="0"/>
          </a:p>
        </p:txBody>
      </p:sp>
      <p:sp>
        <p:nvSpPr>
          <p:cNvPr id="5" name="Date Placeholder 4"/>
          <p:cNvSpPr>
            <a:spLocks noGrp="1"/>
          </p:cNvSpPr>
          <p:nvPr>
            <p:ph type="dt" idx="11"/>
          </p:nvPr>
        </p:nvSpPr>
        <p:spPr/>
        <p:txBody>
          <a:bodyPr/>
          <a:lstStyle/>
          <a:p>
            <a:fld id="{9BAB633D-2D82-4779-93BA-EF311F8F7DC9}" type="datetime1">
              <a:rPr lang="en-US" smtClean="0"/>
              <a:t>3/18/2020</a:t>
            </a:fld>
            <a:endParaRPr lang="en-US" dirty="0"/>
          </a:p>
        </p:txBody>
      </p:sp>
    </p:spTree>
    <p:extLst>
      <p:ext uri="{BB962C8B-B14F-4D97-AF65-F5344CB8AC3E}">
        <p14:creationId xmlns:p14="http://schemas.microsoft.com/office/powerpoint/2010/main" val="2221186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اصول: </a:t>
            </a:r>
            <a:r>
              <a:rPr lang="ur-PK" sz="1400" dirty="0">
                <a:latin typeface="Jameel Noori Nastaleeq" panose="02000503000000020004" pitchFamily="2" charset="-78"/>
                <a:cs typeface="Jameel Noori Nastaleeq" panose="02000503000000020004" pitchFamily="2" charset="-78"/>
              </a:rPr>
              <a:t>ہم ایسا کر یں گے کہ اپنا مال ، وقت اور صلاحیتیں لوگوں کی بھلائی کے لئے خرچ کریں گے </a:t>
            </a:r>
          </a:p>
          <a:p>
            <a:pPr algn="r" rtl="1"/>
            <a:r>
              <a:rPr lang="ur-PK" sz="1400" dirty="0">
                <a:latin typeface="Jameel Noori Nastaleeq" panose="02000503000000020004" pitchFamily="2" charset="-78"/>
                <a:cs typeface="Jameel Noori Nastaleeq" panose="02000503000000020004" pitchFamily="2" charset="-78"/>
              </a:rPr>
              <a:t> اللہ سبحان تعالیٰ ہمارے دل کو وسیع کر دے ۔ آمین جتنا ہمارا دل وسیع  ہو گا اللہ اتنی ہی ہمیں نعمتیں عطا فرمائیں گے ْ</a:t>
            </a:r>
          </a:p>
        </p:txBody>
      </p:sp>
      <p:sp>
        <p:nvSpPr>
          <p:cNvPr id="4" name="Slide Number Placeholder 3"/>
          <p:cNvSpPr>
            <a:spLocks noGrp="1"/>
          </p:cNvSpPr>
          <p:nvPr>
            <p:ph type="sldNum" sz="quarter" idx="10"/>
          </p:nvPr>
        </p:nvSpPr>
        <p:spPr/>
        <p:txBody>
          <a:bodyPr/>
          <a:lstStyle/>
          <a:p>
            <a:fld id="{351D912A-4285-4C68-A916-45E37E8ED05C}" type="slidenum">
              <a:rPr lang="en-US" smtClean="0"/>
              <a:t>20</a:t>
            </a:fld>
            <a:endParaRPr lang="en-US" dirty="0"/>
          </a:p>
        </p:txBody>
      </p:sp>
      <p:sp>
        <p:nvSpPr>
          <p:cNvPr id="5" name="Date Placeholder 4"/>
          <p:cNvSpPr>
            <a:spLocks noGrp="1"/>
          </p:cNvSpPr>
          <p:nvPr>
            <p:ph type="dt" idx="11"/>
          </p:nvPr>
        </p:nvSpPr>
        <p:spPr/>
        <p:txBody>
          <a:bodyPr/>
          <a:lstStyle/>
          <a:p>
            <a:fld id="{BF856986-D0AA-4DE9-B20C-9E5114E06105}" type="datetime1">
              <a:rPr lang="en-US" smtClean="0"/>
              <a:t>3/18/2020</a:t>
            </a:fld>
            <a:endParaRPr lang="en-US" dirty="0"/>
          </a:p>
        </p:txBody>
      </p:sp>
    </p:spTree>
    <p:extLst>
      <p:ext uri="{BB962C8B-B14F-4D97-AF65-F5344CB8AC3E}">
        <p14:creationId xmlns:p14="http://schemas.microsoft.com/office/powerpoint/2010/main" val="4148072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نبی ﷺ نے فرمایا:</a:t>
            </a:r>
            <a:b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b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"قیامت کے روز اللہ تعالیٰ مومن شخص کو اپنے قریب بلا کر اپنے پردے سے ڈھانپ لے گا اور اس سے پوچھے گا کہ کیا یہ اور یہ گناہ جانتا ہے۔وہ جواب دے گا،ہاں،اے میرے رب !یہاں تک کہ جب وہ اپنے گناہوں کے اقرار کے بعد یہ سمجھ لے گا کہ وہ تباہ و برباد ہو گیا ہے،تو اللہ فرمائے گا:میں نے دنیا میں تیرے گناہوں کی پردہ پوشی کی تھی،آج میں تیرے ان گناہوں کو معاف کرتا ہوں،چنانچہ اس کو اس کی نیکیوں کا اعمال نامہ دے دیا جائے گا،لیکن کفار اور منافقین کو علی الاعلان تمام مخلوق کے سامنے بلا کر یہ کہا جائے گا:"یہ وہ لوگ ہیں جنہوں نے اپنے رب کو جھٹلایا ،خبردار ظالموں پر اللہ کی لعنت ہے۔"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(صحیح بخاری،المظالم)</a:t>
            </a:r>
          </a:p>
          <a:p>
            <a:pPr algn="r" defTabSz="929305" rtl="1">
              <a:defRPr/>
            </a:pPr>
            <a:endParaRPr lang="ur-PK" sz="1400" dirty="0">
              <a:solidFill>
                <a:prstClr val="black"/>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51D912A-4285-4C68-A916-45E37E8ED05C}" type="slidenum">
              <a:rPr lang="en-US" smtClean="0"/>
              <a:t>21</a:t>
            </a:fld>
            <a:endParaRPr lang="en-US" dirty="0"/>
          </a:p>
        </p:txBody>
      </p:sp>
      <p:sp>
        <p:nvSpPr>
          <p:cNvPr id="5" name="Date Placeholder 4"/>
          <p:cNvSpPr>
            <a:spLocks noGrp="1"/>
          </p:cNvSpPr>
          <p:nvPr>
            <p:ph type="dt" idx="11"/>
          </p:nvPr>
        </p:nvSpPr>
        <p:spPr/>
        <p:txBody>
          <a:bodyPr/>
          <a:lstStyle/>
          <a:p>
            <a:fld id="{7B512950-CE2F-44B8-8CF0-898C44376B87}" type="datetime1">
              <a:rPr lang="en-US" smtClean="0"/>
              <a:t>3/18/2020</a:t>
            </a:fld>
            <a:endParaRPr lang="en-US" dirty="0"/>
          </a:p>
        </p:txBody>
      </p:sp>
    </p:spTree>
    <p:extLst>
      <p:ext uri="{BB962C8B-B14F-4D97-AF65-F5344CB8AC3E}">
        <p14:creationId xmlns:p14="http://schemas.microsoft.com/office/powerpoint/2010/main" val="2292655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351D912A-4285-4C68-A916-45E37E8ED0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fld id="{0F872E17-67DC-4D4F-8139-CEE3407A62E7}" type="datetime1">
              <a:rPr lang="en-US" smtClean="0"/>
              <a:t>3/18/2020</a:t>
            </a:fld>
            <a:endParaRPr lang="en-US" dirty="0"/>
          </a:p>
        </p:txBody>
      </p:sp>
    </p:spTree>
    <p:extLst>
      <p:ext uri="{BB962C8B-B14F-4D97-AF65-F5344CB8AC3E}">
        <p14:creationId xmlns:p14="http://schemas.microsoft.com/office/powerpoint/2010/main" val="2500094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D912A-4285-4C68-A916-45E37E8ED05C}" type="slidenum">
              <a:rPr lang="en-US" smtClean="0"/>
              <a:t>23</a:t>
            </a:fld>
            <a:endParaRPr lang="en-US" dirty="0"/>
          </a:p>
        </p:txBody>
      </p:sp>
      <p:sp>
        <p:nvSpPr>
          <p:cNvPr id="5" name="Date Placeholder 4"/>
          <p:cNvSpPr>
            <a:spLocks noGrp="1"/>
          </p:cNvSpPr>
          <p:nvPr>
            <p:ph type="dt" idx="11"/>
          </p:nvPr>
        </p:nvSpPr>
        <p:spPr/>
        <p:txBody>
          <a:bodyPr/>
          <a:lstStyle/>
          <a:p>
            <a:fld id="{035B1E89-FFBE-41FA-B5CF-7A89B23B1B30}" type="datetime1">
              <a:rPr lang="en-US" smtClean="0"/>
              <a:t>3/18/2020</a:t>
            </a:fld>
            <a:endParaRPr lang="en-US" dirty="0"/>
          </a:p>
        </p:txBody>
      </p:sp>
    </p:spTree>
    <p:extLst>
      <p:ext uri="{BB962C8B-B14F-4D97-AF65-F5344CB8AC3E}">
        <p14:creationId xmlns:p14="http://schemas.microsoft.com/office/powerpoint/2010/main" val="78766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جب ہم کسی کو نصیحت کرتے ہیں توکونسے طریقے استعمال کرتے ہیں ؟</a:t>
            </a:r>
          </a:p>
          <a:p>
            <a:pPr algn="r" rtl="1"/>
            <a:r>
              <a:rPr lang="ur-PK" sz="1400" dirty="0">
                <a:latin typeface="Jameel Noori Nastaleeq" panose="02000503000000020004" pitchFamily="2" charset="-78"/>
                <a:cs typeface="Jameel Noori Nastaleeq" panose="02000503000000020004" pitchFamily="2" charset="-78"/>
              </a:rPr>
              <a:t> لیکچر کی صورت میں </a:t>
            </a:r>
          </a:p>
          <a:p>
            <a:pPr algn="r" rtl="1"/>
            <a:r>
              <a:rPr lang="en-US" sz="1400" dirty="0">
                <a:latin typeface="Jameel Noori Nastaleeq" panose="02000503000000020004" pitchFamily="2" charset="-78"/>
                <a:cs typeface="Jameel Noori Nastaleeq" panose="02000503000000020004" pitchFamily="2" charset="-78"/>
              </a:rPr>
              <a:t>Story telling</a:t>
            </a:r>
            <a:r>
              <a:rPr lang="ur-PK" sz="1400" dirty="0">
                <a:latin typeface="Jameel Noori Nastaleeq" panose="02000503000000020004" pitchFamily="2" charset="-78"/>
                <a:cs typeface="Jameel Noori Nastaleeq" panose="02000503000000020004" pitchFamily="2" charset="-78"/>
              </a:rPr>
              <a:t> </a:t>
            </a:r>
          </a:p>
          <a:p>
            <a:pPr algn="r" rtl="1"/>
            <a:r>
              <a:rPr lang="en-US" sz="1400" dirty="0">
                <a:latin typeface="Jameel Noori Nastaleeq" panose="02000503000000020004" pitchFamily="2" charset="-78"/>
                <a:cs typeface="Jameel Noori Nastaleeq" panose="02000503000000020004" pitchFamily="2" charset="-78"/>
              </a:rPr>
              <a:t>OAC </a:t>
            </a:r>
            <a:r>
              <a:rPr lang="ur-PK" sz="1400" dirty="0">
                <a:latin typeface="Jameel Noori Nastaleeq" panose="02000503000000020004" pitchFamily="2" charset="-78"/>
                <a:cs typeface="Jameel Noori Nastaleeq" panose="02000503000000020004" pitchFamily="2" charset="-78"/>
              </a:rPr>
              <a:t> برین اسٹورمنگ</a:t>
            </a:r>
          </a:p>
          <a:p>
            <a:pPr algn="r" rtl="1"/>
            <a:r>
              <a:rPr lang="ur-PK" sz="1400" dirty="0">
                <a:latin typeface="Jameel Noori Nastaleeq" panose="02000503000000020004" pitchFamily="2" charset="-78"/>
                <a:cs typeface="Jameel Noori Nastaleeq" panose="02000503000000020004" pitchFamily="2" charset="-78"/>
              </a:rPr>
              <a:t>یہاں پر اللہ تعالیٰ ہمیں </a:t>
            </a:r>
            <a:r>
              <a:rPr lang="en-US" sz="1400" dirty="0">
                <a:latin typeface="Jameel Noori Nastaleeq" panose="02000503000000020004" pitchFamily="2" charset="-78"/>
                <a:cs typeface="Jameel Noori Nastaleeq" panose="02000503000000020004" pitchFamily="2" charset="-78"/>
              </a:rPr>
              <a:t>OAC</a:t>
            </a:r>
            <a:r>
              <a:rPr lang="ur-PK" sz="1400" dirty="0">
                <a:latin typeface="Jameel Noori Nastaleeq" panose="02000503000000020004" pitchFamily="2" charset="-78"/>
                <a:cs typeface="Jameel Noori Nastaleeq" panose="02000503000000020004" pitchFamily="2" charset="-78"/>
              </a:rPr>
              <a:t> والے طریقے سے سکھا رہے ہیں ،جب ہم </a:t>
            </a:r>
            <a:r>
              <a:rPr lang="en-US" sz="1400" dirty="0">
                <a:latin typeface="Jameel Noori Nastaleeq" panose="02000503000000020004" pitchFamily="2" charset="-78"/>
                <a:cs typeface="Jameel Noori Nastaleeq" panose="02000503000000020004" pitchFamily="2" charset="-78"/>
              </a:rPr>
              <a:t>observation</a:t>
            </a:r>
            <a:r>
              <a:rPr lang="ur-PK" sz="1400" dirty="0">
                <a:latin typeface="Jameel Noori Nastaleeq" panose="02000503000000020004" pitchFamily="2" charset="-78"/>
                <a:cs typeface="Jameel Noori Nastaleeq" panose="02000503000000020004" pitchFamily="2" charset="-78"/>
              </a:rPr>
              <a:t> اسکے بعد </a:t>
            </a:r>
            <a:r>
              <a:rPr lang="en-US" sz="1400" dirty="0">
                <a:latin typeface="Jameel Noori Nastaleeq" panose="02000503000000020004" pitchFamily="2" charset="-78"/>
                <a:cs typeface="Jameel Noori Nastaleeq" panose="02000503000000020004" pitchFamily="2" charset="-78"/>
              </a:rPr>
              <a:t>analysis</a:t>
            </a:r>
            <a:r>
              <a:rPr lang="ur-PK" sz="1400" dirty="0">
                <a:latin typeface="Jameel Noori Nastaleeq" panose="02000503000000020004" pitchFamily="2" charset="-78"/>
                <a:cs typeface="Jameel Noori Nastaleeq" panose="02000503000000020004" pitchFamily="2" charset="-78"/>
              </a:rPr>
              <a:t> اور آخر میں </a:t>
            </a:r>
            <a:r>
              <a:rPr lang="en-US" sz="1400" dirty="0">
                <a:latin typeface="Jameel Noori Nastaleeq" panose="02000503000000020004" pitchFamily="2" charset="-78"/>
                <a:cs typeface="Jameel Noori Nastaleeq" panose="02000503000000020004" pitchFamily="2" charset="-78"/>
              </a:rPr>
              <a:t>conclusion</a:t>
            </a:r>
            <a:r>
              <a:rPr lang="ur-PK" sz="1400" dirty="0">
                <a:latin typeface="Jameel Noori Nastaleeq" panose="02000503000000020004" pitchFamily="2" charset="-78"/>
                <a:cs typeface="Jameel Noori Nastaleeq" panose="02000503000000020004" pitchFamily="2" charset="-78"/>
              </a:rPr>
              <a:t> پر پہنچ کر کچھ سیکھتے ہیں وہ اثر دائمی ہوتاہے</a:t>
            </a:r>
          </a:p>
          <a:p>
            <a:pPr algn="r" rtl="1"/>
            <a:r>
              <a:rPr lang="ur-PK" sz="1400" dirty="0">
                <a:latin typeface="Jameel Noori Nastaleeq" panose="02000503000000020004" pitchFamily="2" charset="-78"/>
                <a:cs typeface="Jameel Noori Nastaleeq" panose="02000503000000020004" pitchFamily="2" charset="-78"/>
              </a:rPr>
              <a:t> کیا تم نے دیکھا؟</a:t>
            </a:r>
            <a:r>
              <a:rPr lang="ur-PK" sz="1400" baseline="0" dirty="0">
                <a:latin typeface="Jameel Noori Nastaleeq" panose="02000503000000020004" pitchFamily="2" charset="-78"/>
                <a:cs typeface="Jameel Noori Nastaleeq" panose="02000503000000020004" pitchFamily="2" charset="-78"/>
              </a:rPr>
              <a:t> کہہ کر سوچنے کے عمل کو ابھارا ۔۔۔۔۔۔ہم سوچیں گے کس کو دیکھا ؟</a:t>
            </a:r>
          </a:p>
          <a:p>
            <a:pPr algn="r" rtl="1"/>
            <a:r>
              <a:rPr lang="ur-PK" sz="1400" baseline="0" dirty="0">
                <a:latin typeface="Jameel Noori Nastaleeq" panose="02000503000000020004" pitchFamily="2" charset="-78"/>
                <a:cs typeface="Jameel Noori Nastaleeq" panose="02000503000000020004" pitchFamily="2" charset="-78"/>
              </a:rPr>
              <a:t>جواب مل رہا ہے جو ایسا ہے اور ایسا ہے اور ایسا ہے </a:t>
            </a:r>
            <a:r>
              <a:rPr lang="ur-PK" sz="1400" dirty="0">
                <a:latin typeface="Jameel Noori Nastaleeq" panose="02000503000000020004" pitchFamily="2" charset="-78"/>
                <a:cs typeface="Jameel Noori Nastaleeq" panose="02000503000000020004" pitchFamily="2" charset="-78"/>
              </a:rPr>
              <a:t> </a:t>
            </a:r>
          </a:p>
          <a:p>
            <a:pPr algn="r" rtl="1"/>
            <a:r>
              <a:rPr lang="ur-PK" sz="1400" dirty="0">
                <a:solidFill>
                  <a:prstClr val="black"/>
                </a:solidFill>
                <a:latin typeface="Jameel Noori Nastaleeq" panose="02000503000000020004" pitchFamily="2" charset="-78"/>
                <a:cs typeface="Jameel Noori Nastaleeq" panose="02000503000000020004" pitchFamily="2" charset="-78"/>
              </a:rPr>
              <a:t>اَرَأَيْت: الفاظ پر غور کریں ۔۔دو طرح سے دیکھاجاتا ہے </a:t>
            </a:r>
          </a:p>
          <a:p>
            <a:pPr marL="290408" indent="-290408" algn="r" rtl="1">
              <a:buFont typeface="Arial" panose="020B0604020202020204" pitchFamily="34" charset="0"/>
              <a:buChar char="•"/>
            </a:pPr>
            <a:r>
              <a:rPr lang="ur-PK" sz="1400" dirty="0">
                <a:solidFill>
                  <a:prstClr val="black"/>
                </a:solidFill>
                <a:latin typeface="Jameel Noori Nastaleeq" panose="02000503000000020004" pitchFamily="2" charset="-78"/>
                <a:cs typeface="Jameel Noori Nastaleeq" panose="02000503000000020004" pitchFamily="2" charset="-78"/>
              </a:rPr>
              <a:t> رویت قلبی( دل سے دیکھنا)</a:t>
            </a:r>
          </a:p>
          <a:p>
            <a:pPr marL="290408" indent="-290408" algn="r" rtl="1">
              <a:buFont typeface="Arial" panose="020B0604020202020204" pitchFamily="34" charset="0"/>
              <a:buChar char="•"/>
            </a:pPr>
            <a:r>
              <a:rPr lang="ur-PK" sz="1400" dirty="0">
                <a:solidFill>
                  <a:prstClr val="black"/>
                </a:solidFill>
                <a:latin typeface="Jameel Noori Nastaleeq" panose="02000503000000020004" pitchFamily="2" charset="-78"/>
                <a:cs typeface="Jameel Noori Nastaleeq" panose="02000503000000020004" pitchFamily="2" charset="-78"/>
              </a:rPr>
              <a:t> رویت بصری( آنکھ سے دیکھنا)</a:t>
            </a:r>
          </a:p>
          <a:p>
            <a:pPr algn="r" rtl="1"/>
            <a:r>
              <a:rPr lang="ur-PK" sz="1400" dirty="0">
                <a:solidFill>
                  <a:prstClr val="black"/>
                </a:solidFill>
                <a:latin typeface="Jameel Noori Nastaleeq" panose="02000503000000020004" pitchFamily="2" charset="-78"/>
                <a:cs typeface="Jameel Noori Nastaleeq" panose="02000503000000020004" pitchFamily="2" charset="-78"/>
              </a:rPr>
              <a:t>حضورﷺ کی دعا ۔۔" اسے اللہ تو مجھے اشیاء کی حقیقت دکھا"۔۔۔ یعنی</a:t>
            </a:r>
            <a:r>
              <a:rPr lang="ur-PK" sz="1400" baseline="0" dirty="0">
                <a:solidFill>
                  <a:prstClr val="black"/>
                </a:solidFill>
                <a:latin typeface="Jameel Noori Nastaleeq" panose="02000503000000020004" pitchFamily="2" charset="-78"/>
                <a:cs typeface="Jameel Noori Nastaleeq" panose="02000503000000020004" pitchFamily="2" charset="-78"/>
              </a:rPr>
              <a:t> بظاہر جو کردار  سامنے نظر آ رہے ہیں ان کی حقیقت کیا ہے تو جب اللہ تعالیٰ نے یہ کہا کہ تم نے آخرت کے انکار کرنے والے کو دیکھا تو ہم سوچیں گے کہ کیسے پتہ چلے گا؟</a:t>
            </a:r>
          </a:p>
          <a:p>
            <a:pPr algn="r" rtl="1"/>
            <a:r>
              <a:rPr lang="ur-PK" sz="1400" baseline="0" dirty="0">
                <a:solidFill>
                  <a:prstClr val="black"/>
                </a:solidFill>
                <a:latin typeface="Jameel Noori Nastaleeq" panose="02000503000000020004" pitchFamily="2" charset="-78"/>
                <a:cs typeface="Jameel Noori Nastaleeq" panose="02000503000000020004" pitchFamily="2" charset="-78"/>
              </a:rPr>
              <a:t>اللہ تعالیٰ نے اس سوچ کا جواب دیا کہ اس کی نشانی یہ ہے کہ وہ یتیم کو دھکے دیتاہے اور مسکین کو کھانا نہیں کھلاتا </a:t>
            </a:r>
            <a:endParaRPr lang="ur-PK" sz="1400" dirty="0">
              <a:solidFill>
                <a:prstClr val="black"/>
              </a:solidFill>
              <a:latin typeface="Jameel Noori Nastaleeq" panose="02000503000000020004" pitchFamily="2" charset="-78"/>
              <a:cs typeface="Jameel Noori Nastaleeq" panose="02000503000000020004" pitchFamily="2" charset="-78"/>
            </a:endParaRPr>
          </a:p>
          <a:p>
            <a:pPr algn="r" rtl="1"/>
            <a:r>
              <a:rPr lang="ur-PK" sz="1400" dirty="0">
                <a:solidFill>
                  <a:prstClr val="black"/>
                </a:solidFill>
                <a:latin typeface="Jameel Noori Nastaleeq" panose="02000503000000020004" pitchFamily="2" charset="-78"/>
                <a:cs typeface="Jameel Noori Nastaleeq" panose="02000503000000020004" pitchFamily="2" charset="-78"/>
              </a:rPr>
              <a:t>توجہ دلائی جا رہی ہے ان کے کردار پر غور کرو،ظاہر پر نہ جاؤ۔</a:t>
            </a:r>
          </a:p>
          <a:p>
            <a:pPr algn="r" rtl="1"/>
            <a:r>
              <a:rPr lang="ur-PK" sz="1400" dirty="0">
                <a:solidFill>
                  <a:prstClr val="black"/>
                </a:solidFill>
                <a:latin typeface="Jameel Noori Nastaleeq" panose="02000503000000020004" pitchFamily="2" charset="-78"/>
                <a:cs typeface="Jameel Noori Nastaleeq" panose="02000503000000020004" pitchFamily="2" charset="-78"/>
              </a:rPr>
              <a:t>یتیم کی کیفیت پر غور کریں بچے</a:t>
            </a:r>
            <a:r>
              <a:rPr lang="ur-PK" sz="1400" baseline="0" dirty="0">
                <a:solidFill>
                  <a:prstClr val="black"/>
                </a:solidFill>
                <a:latin typeface="Jameel Noori Nastaleeq" panose="02000503000000020004" pitchFamily="2" charset="-78"/>
                <a:cs typeface="Jameel Noori Nastaleeq" panose="02000503000000020004" pitchFamily="2" charset="-78"/>
              </a:rPr>
              <a:t> کے لئے سب سے اہم ہستی ماں باپ ہوتے ہیں ان کا مرکز اور محور ماں باپ کی ذات ہی ہوتی ہے یہ ہستیاں بچے کا ہر دکھ سمیٹ لیتی ہیں ، خیال رکھتی ہیں ، پناۃ دیتی ہیں اور جب یہ ہستیاں بچے سے چھن جاتی ہیں تو بچہ اپنی پناہ گاہ سے محروم ہو جاتا ہے جسمانی ضروریات کے لئے بھی محتاج ہوتا ہے لیکن اس سے بھی اہم بات یہ ہے کہ وہ نفسیاتی طور سے کمزور ہو جاتا ہے کہ اب اس کو کوئی تحفظ دینے والا نہیں ہے اور کوئی اس کے حقوق کے لئے لڑنے والا نہیں ہے ایسی بے بس اور کمزور ہستی جو ظلم کرے اور دھکے دے تو ہم سوچ سکتے ہیں کہ وہ کتنا سخت دل ہو گا </a:t>
            </a:r>
          </a:p>
          <a:p>
            <a:pPr algn="r" rtl="1"/>
            <a:r>
              <a:rPr lang="ur-PK" sz="1400" baseline="0" dirty="0">
                <a:solidFill>
                  <a:prstClr val="black"/>
                </a:solidFill>
                <a:latin typeface="Jameel Noori Nastaleeq" panose="02000503000000020004" pitchFamily="2" charset="-78"/>
                <a:cs typeface="Jameel Noori Nastaleeq" panose="02000503000000020004" pitchFamily="2" charset="-78"/>
              </a:rPr>
              <a:t>اس کے دل کی سختی کی وجہ کیاہے؟</a:t>
            </a:r>
          </a:p>
          <a:p>
            <a:pPr algn="r" rtl="1"/>
            <a:r>
              <a:rPr lang="ur-PK" sz="1400" baseline="0" dirty="0">
                <a:solidFill>
                  <a:prstClr val="black"/>
                </a:solidFill>
                <a:latin typeface="Jameel Noori Nastaleeq" panose="02000503000000020004" pitchFamily="2" charset="-78"/>
                <a:cs typeface="Jameel Noori Nastaleeq" panose="02000503000000020004" pitchFamily="2" charset="-78"/>
              </a:rPr>
              <a:t>یہ وجہ اللہ نے بتا دی کہ یہ وہ لوگ ہیں جن کو آخرت میں ملنے والی سزا کا یقین ہے اور نہ انعامات کا یقین ہے ۔ </a:t>
            </a:r>
            <a:endParaRPr lang="ur-PK" sz="1400" dirty="0">
              <a:solidFill>
                <a:prstClr val="black"/>
              </a:solidFill>
              <a:latin typeface="Jameel Noori Nastaleeq" panose="02000503000000020004" pitchFamily="2" charset="-78"/>
              <a:cs typeface="Jameel Noori Nastaleeq" panose="02000503000000020004" pitchFamily="2" charset="-78"/>
            </a:endParaRPr>
          </a:p>
          <a:p>
            <a:pPr algn="r" rtl="1"/>
            <a:r>
              <a:rPr lang="ur-PK" sz="1400" baseline="0" dirty="0">
                <a:solidFill>
                  <a:prstClr val="black"/>
                </a:solidFill>
                <a:latin typeface="Jameel Noori Nastaleeq" panose="02000503000000020004" pitchFamily="2" charset="-78"/>
                <a:cs typeface="Jameel Noori Nastaleeq" panose="02000503000000020004" pitchFamily="2" charset="-78"/>
              </a:rPr>
              <a:t>جب وہ آخرت کو نہیں مانتے تو ان کے ایسے اعمال ہوتے ہیں اور جب وہ آخرت کے انعامات کے منتظر ہی نہیں تو انہیں دنیا ہی محبوب اور قیمتی لگتی ہے جس کی وجہ سے وہ اپنی دنیاوی نعمتیں شیئر نہیں کرنا چاہتے ۔۔</a:t>
            </a:r>
          </a:p>
        </p:txBody>
      </p:sp>
      <p:sp>
        <p:nvSpPr>
          <p:cNvPr id="4" name="Slide Number Placeholder 3"/>
          <p:cNvSpPr>
            <a:spLocks noGrp="1"/>
          </p:cNvSpPr>
          <p:nvPr>
            <p:ph type="sldNum" sz="quarter" idx="10"/>
          </p:nvPr>
        </p:nvSpPr>
        <p:spPr/>
        <p:txBody>
          <a:bodyPr/>
          <a:lstStyle/>
          <a:p>
            <a:fld id="{351D912A-4285-4C68-A916-45E37E8ED05C}" type="slidenum">
              <a:rPr lang="en-US" smtClean="0"/>
              <a:t>3</a:t>
            </a:fld>
            <a:endParaRPr lang="en-US" dirty="0"/>
          </a:p>
        </p:txBody>
      </p:sp>
      <p:sp>
        <p:nvSpPr>
          <p:cNvPr id="5" name="Date Placeholder 4"/>
          <p:cNvSpPr>
            <a:spLocks noGrp="1"/>
          </p:cNvSpPr>
          <p:nvPr>
            <p:ph type="dt" idx="11"/>
          </p:nvPr>
        </p:nvSpPr>
        <p:spPr/>
        <p:txBody>
          <a:bodyPr/>
          <a:lstStyle/>
          <a:p>
            <a:fld id="{CA36EA89-D8B1-4FCF-AC24-A58F61B8CB27}" type="datetime1">
              <a:rPr lang="en-US" smtClean="0"/>
              <a:t>3/18/2020</a:t>
            </a:fld>
            <a:endParaRPr lang="en-US" dirty="0"/>
          </a:p>
        </p:txBody>
      </p:sp>
    </p:spTree>
    <p:extLst>
      <p:ext uri="{BB962C8B-B14F-4D97-AF65-F5344CB8AC3E}">
        <p14:creationId xmlns:p14="http://schemas.microsoft.com/office/powerpoint/2010/main" val="268594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عقائد کی بنیاد</a:t>
            </a:r>
            <a:r>
              <a:rPr lang="ur-PK" sz="1400" baseline="0" dirty="0">
                <a:latin typeface="Jameel Noori Nastaleeq" panose="02000503000000020004" pitchFamily="2" charset="-78"/>
                <a:cs typeface="Jameel Noori Nastaleeq" panose="02000503000000020004" pitchFamily="2" charset="-78"/>
              </a:rPr>
              <a:t> پر اعمال ہوتے ہیں </a:t>
            </a:r>
            <a:endParaRPr lang="ur-PK" sz="1400" dirty="0">
              <a:latin typeface="Jameel Noori Nastaleeq" panose="02000503000000020004" pitchFamily="2" charset="-78"/>
              <a:cs typeface="Jameel Noori Nastaleeq" panose="02000503000000020004" pitchFamily="2" charset="-78"/>
            </a:endParaRPr>
          </a:p>
          <a:p>
            <a:pPr algn="r" rtl="1"/>
            <a:r>
              <a:rPr lang="ur-PK" sz="1400" dirty="0">
                <a:latin typeface="Jameel Noori Nastaleeq" panose="02000503000000020004" pitchFamily="2" charset="-78"/>
                <a:cs typeface="Jameel Noori Nastaleeq" panose="02000503000000020004" pitchFamily="2" charset="-78"/>
              </a:rPr>
              <a:t>جو آخرت سے نہیں ڈرے گا وہ کمزور کو دبائے گا۔۔۔</a:t>
            </a:r>
          </a:p>
          <a:p>
            <a:pPr algn="r" rtl="1"/>
            <a:r>
              <a:rPr lang="ur-PK" sz="1400" dirty="0">
                <a:latin typeface="Jameel Noori Nastaleeq" panose="02000503000000020004" pitchFamily="2" charset="-78"/>
                <a:cs typeface="Jameel Noori Nastaleeq" panose="02000503000000020004" pitchFamily="2" charset="-78"/>
              </a:rPr>
              <a:t>حضرت علی ؓ کا قول ہے :ذلیل ہے وہ شخص جو طاقتور کے سامنے عاجزی کرتا ہے اور کمزور کے سامنے شیر بنتاہے۔</a:t>
            </a:r>
          </a:p>
          <a:p>
            <a:pPr algn="r" rtl="1"/>
            <a:r>
              <a:rPr lang="ur-PK" sz="1400" dirty="0">
                <a:latin typeface="Jameel Noori Nastaleeq" panose="02000503000000020004" pitchFamily="2" charset="-78"/>
                <a:cs typeface="Jameel Noori Nastaleeq" panose="02000503000000020004" pitchFamily="2" charset="-78"/>
              </a:rPr>
              <a:t>اور فرمایا عزت والا وہ ہے جو کمزور کے سامنے عاجزی رکھے</a:t>
            </a:r>
          </a:p>
          <a:p>
            <a:pPr algn="r" rtl="1"/>
            <a:r>
              <a:rPr lang="ur-PK" sz="1400" dirty="0">
                <a:latin typeface="Jameel Noori Nastaleeq" panose="02000503000000020004" pitchFamily="2" charset="-78"/>
                <a:cs typeface="Jameel Noori Nastaleeq" panose="02000503000000020004" pitchFamily="2" charset="-78"/>
              </a:rPr>
              <a:t>آجکل ہمارے معاشرے میں </a:t>
            </a:r>
            <a:r>
              <a:rPr lang="en-US" sz="1400" dirty="0">
                <a:latin typeface="Jameel Noori Nastaleeq" panose="02000503000000020004" pitchFamily="2" charset="-78"/>
                <a:cs typeface="Jameel Noori Nastaleeq" panose="02000503000000020004" pitchFamily="2" charset="-78"/>
              </a:rPr>
              <a:t>majority</a:t>
            </a:r>
            <a:r>
              <a:rPr lang="ur-PK" sz="1400" dirty="0">
                <a:latin typeface="Jameel Noori Nastaleeq" panose="02000503000000020004" pitchFamily="2" charset="-78"/>
                <a:cs typeface="Jameel Noori Nastaleeq" panose="02000503000000020004" pitchFamily="2" charset="-78"/>
              </a:rPr>
              <a:t> کا ایسا رویہ ہے ۔</a:t>
            </a:r>
          </a:p>
          <a:p>
            <a:pPr algn="r" rtl="1"/>
            <a:r>
              <a:rPr lang="ur-PK" sz="1400" dirty="0">
                <a:latin typeface="Jameel Noori Nastaleeq" panose="02000503000000020004" pitchFamily="2" charset="-78"/>
                <a:cs typeface="Jameel Noori Nastaleeq" panose="02000503000000020004" pitchFamily="2" charset="-78"/>
              </a:rPr>
              <a:t> شیخ سعدی فرماتے ہین : جو شاخ پھلوں سے لدی ہوئی ہے وہ جھکی ہوئی ہوتی ہے ، اسی طرح جو لوگ عظیم ہوتے ہیں ان</a:t>
            </a:r>
            <a:r>
              <a:rPr lang="ur-PK" sz="1400" baseline="0" dirty="0">
                <a:latin typeface="Jameel Noori Nastaleeq" panose="02000503000000020004" pitchFamily="2" charset="-78"/>
                <a:cs typeface="Jameel Noori Nastaleeq" panose="02000503000000020004" pitchFamily="2" charset="-78"/>
              </a:rPr>
              <a:t> میں </a:t>
            </a:r>
            <a:r>
              <a:rPr lang="ur-PK" sz="1400" dirty="0">
                <a:latin typeface="Jameel Noori Nastaleeq" panose="02000503000000020004" pitchFamily="2" charset="-78"/>
                <a:cs typeface="Jameel Noori Nastaleeq" panose="02000503000000020004" pitchFamily="2" charset="-78"/>
              </a:rPr>
              <a:t> عاجزی ہوتی ہے اور جب کوئی غرور و تکبر کرے تو سمجھئے وہ اب نیکی سے خالی ہو چکا ہے جب شاخ خالی ہو جاتی ہے تو وہ اکڑ جاتی ہے ۔۔یتیم کو دھکے دینے کا مطلب ہے کہ جو یتیم کو حقیر سمجھتا ہے ۔۔دھکا دینے کی بات کے کئی معنی کہے گئے ہیں ۔خود سے دور رکھتے ہیں </a:t>
            </a:r>
            <a:r>
              <a:rPr lang="en-US" sz="1400" dirty="0">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یتیم جب مدد مانگتے کے لئے آئے تو مدد نہیں کرتے،وراثت میں حصہ نہیں دیتے۔</a:t>
            </a:r>
          </a:p>
          <a:p>
            <a:pPr algn="r" rtl="1"/>
            <a:r>
              <a:rPr lang="ur-PK" sz="1400" dirty="0">
                <a:latin typeface="Jameel Noori Nastaleeq" panose="02000503000000020004" pitchFamily="2" charset="-78"/>
                <a:cs typeface="Jameel Noori Nastaleeq" panose="02000503000000020004" pitchFamily="2" charset="-78"/>
              </a:rPr>
              <a:t>اسلام نے یتامیٰ کے حقوق کی زبردست حفاظت فرمائی ۔نبی کریم ﷺ کے عمل اور تاکید نے اہل ایمان کی تربیت فرمائی ، گھروں میں سے بہترین گھر اسے قرار دیا جہاں یتیم سے حسن سلوک ہو اور بد ترین گھر وہ ہےجہاں یتیم سے بد سلوکی ہو۔۔لیکن دین سے دوری ، آخرت کے</a:t>
            </a:r>
            <a:r>
              <a:rPr lang="ur-PK" sz="1400" baseline="0" dirty="0">
                <a:latin typeface="Jameel Noori Nastaleeq" panose="02000503000000020004" pitchFamily="2" charset="-78"/>
                <a:cs typeface="Jameel Noori Nastaleeq" panose="02000503000000020004" pitchFamily="2" charset="-78"/>
              </a:rPr>
              <a:t> یقین میں کمی کہ یہ نتائج ہیں کہ کسی غیر یتیم کو رکھنا تو دور کی بات قریبی رشتے دار یتیم کو بھی تحفظ نہیں دیا جاتا</a:t>
            </a:r>
            <a:r>
              <a:rPr lang="ur-PK" sz="1400" dirty="0">
                <a:latin typeface="Jameel Noori Nastaleeq" panose="02000503000000020004" pitchFamily="2" charset="-78"/>
                <a:cs typeface="Jameel Noori Nastaleeq" panose="02000503000000020004" pitchFamily="2" charset="-78"/>
              </a:rPr>
              <a:t>کھانا تو دے رہے ہیں لیکن اپنے بچوں جیسا  نہیں سارے کام اس بچے سے کروا رہے ہیں۔</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a:solidFill>
                  <a:prstClr val="black"/>
                </a:solidFill>
                <a:latin typeface="Jameel Noori Nastaleeq" panose="02000503000000020004" pitchFamily="2" charset="-78"/>
                <a:cs typeface="Jameel Noori Nastaleeq" panose="02000503000000020004" pitchFamily="2" charset="-78"/>
              </a:rPr>
              <a:t>ایک مرتبہ ہمارے پیارے نبیﷺ نماز عید کے لیے نکلے تو آپ ﷺ نے دیکھا کہ سب بچے کھیل رہے ہیں مگر ان میں ایک بچہ ایک طرف بیٹھا رو رہا ہے اور اس کے کپڑے بھی پھٹے پرانے ہیں۔پیارے نبیﷺ نے اس بچے سے فرمایا: "بیٹا کیا بات ہے تم کیوں رو رہے ہو “</a:t>
            </a:r>
            <a:r>
              <a:rPr lang="en-US" sz="1400" dirty="0">
                <a:solidFill>
                  <a:prstClr val="black"/>
                </a:solidFill>
                <a:latin typeface="Jameel Noori Nastaleeq" panose="02000503000000020004" pitchFamily="2" charset="-78"/>
                <a:cs typeface="Jameel Noori Nastaleeq" panose="02000503000000020004" pitchFamily="2" charset="-78"/>
              </a:rPr>
              <a:t>.</a:t>
            </a:r>
            <a:r>
              <a:rPr lang="ur-PK" sz="1400" dirty="0">
                <a:solidFill>
                  <a:prstClr val="black"/>
                </a:solidFill>
                <a:latin typeface="Jameel Noori Nastaleeq" panose="02000503000000020004" pitchFamily="2" charset="-78"/>
                <a:cs typeface="Jameel Noori Nastaleeq" panose="02000503000000020004" pitchFamily="2" charset="-78"/>
              </a:rPr>
              <a:t>اس نے کہا میرا باپ فلاں غزوے میں ہمارے پیارے نبیﷺ کے ساتھ جہاد کرتے ہوئے شہید ہوگیا تھا میری ماں نے دوسرا نکاح کر لیا۔ اور میرے سوتیلے باپ نے مجھے گھر سے نکال دیا ہے۔ اب میرے پاس نہ کھانا ہے نہ کپڑا نہ گھر۔ جب میں نے ان بچوں کو کھیلتے اور نئے کپڑے پہنے دیکھا تو میرا غم تازہ ہوگیا اسی لیے رو پڑا- ہمارے پیارے نبیﷺ نے اس کا ہاتھ پکڑا اور فرمایا کیا تو اس بات پر راضی نہیں ہے میں تیرا باپ عائشہؓ تیری ماں</a:t>
            </a:r>
            <a:r>
              <a:rPr lang="ur-PK" sz="1400" baseline="0" dirty="0">
                <a:solidFill>
                  <a:prstClr val="black"/>
                </a:solidFill>
                <a:latin typeface="Jameel Noori Nastaleeq" panose="02000503000000020004" pitchFamily="2" charset="-78"/>
                <a:cs typeface="Jameel Noori Nastaleeq" panose="02000503000000020004" pitchFamily="2" charset="-78"/>
              </a:rPr>
              <a:t> </a:t>
            </a:r>
            <a:r>
              <a:rPr lang="ur-PK" sz="1400" dirty="0">
                <a:solidFill>
                  <a:prstClr val="black"/>
                </a:solidFill>
                <a:latin typeface="Jameel Noori Nastaleeq" panose="02000503000000020004" pitchFamily="2" charset="-78"/>
                <a:cs typeface="Jameel Noori Nastaleeq" panose="02000503000000020004" pitchFamily="2" charset="-78"/>
              </a:rPr>
              <a:t>ہوں- کہنے لگا یارسول اللہﷺ اس پر میں کیسے راضی نہیں ہو سکتا- ہمارے پیارے نبیﷺ اسے گھر لے آئے اور اسے خوب صورت کپڑے پہنائے نہلایا دھلایا اور کھانا کھلایا- یہ لڑکا ہمیشہ ہمارے پیارے نبیﷺ کی زیرکفالت رہا- حتی کہ جس دن آپﷺ نے وصال فرمایا تو یہ بچہ رو رہا تھا اور کہہ رہا تھا افسوس میں آج پھر یتیم اور غریب ہو گیا- اس کے بعد حضرت ابوبکرؓ نے اس کو اپنے ساتھ رکھا۔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a:solidFill>
                  <a:prstClr val="black"/>
                </a:solidFill>
                <a:latin typeface="Jameel Noori Nastaleeq" panose="02000503000000020004" pitchFamily="2" charset="-78"/>
                <a:cs typeface="Jameel Noori Nastaleeq" panose="02000503000000020004" pitchFamily="2" charset="-78"/>
              </a:rPr>
              <a:t>یتیم</a:t>
            </a:r>
            <a:r>
              <a:rPr lang="ur-PK" sz="1400" baseline="0" dirty="0">
                <a:solidFill>
                  <a:prstClr val="black"/>
                </a:solidFill>
                <a:latin typeface="Jameel Noori Nastaleeq" panose="02000503000000020004" pitchFamily="2" charset="-78"/>
                <a:cs typeface="Jameel Noori Nastaleeq" panose="02000503000000020004" pitchFamily="2" charset="-78"/>
              </a:rPr>
              <a:t> کی  حد  جوانی تک ہے ہر انسان نے کبھی نہ کبھی تو یتیم ہونا ہی ہوتاہے لیکن کم عمری میں تحفظ اور رہنمائی کی ضرورت ہوتی ہے ۔ </a:t>
            </a:r>
            <a:endParaRPr lang="ur-PK" sz="1400" dirty="0">
              <a:solidFill>
                <a:prstClr val="black"/>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51D912A-4285-4C68-A916-45E37E8ED05C}" type="slidenum">
              <a:rPr lang="en-US" smtClean="0"/>
              <a:t>4</a:t>
            </a:fld>
            <a:endParaRPr lang="en-US" dirty="0"/>
          </a:p>
        </p:txBody>
      </p:sp>
      <p:sp>
        <p:nvSpPr>
          <p:cNvPr id="5" name="Date Placeholder 4"/>
          <p:cNvSpPr>
            <a:spLocks noGrp="1"/>
          </p:cNvSpPr>
          <p:nvPr>
            <p:ph type="dt" idx="11"/>
          </p:nvPr>
        </p:nvSpPr>
        <p:spPr/>
        <p:txBody>
          <a:bodyPr/>
          <a:lstStyle/>
          <a:p>
            <a:fld id="{9AA88756-FAC4-4420-A5F3-9572003E750F}" type="datetime1">
              <a:rPr lang="en-US" smtClean="0"/>
              <a:t>3/18/2020</a:t>
            </a:fld>
            <a:endParaRPr lang="en-US" dirty="0"/>
          </a:p>
        </p:txBody>
      </p:sp>
    </p:spTree>
    <p:extLst>
      <p:ext uri="{BB962C8B-B14F-4D97-AF65-F5344CB8AC3E}">
        <p14:creationId xmlns:p14="http://schemas.microsoft.com/office/powerpoint/2010/main" val="32104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9305" rtl="1" eaLnBrk="1" fontAlgn="auto" latinLnBrk="0" hangingPunct="1">
              <a:lnSpc>
                <a:spcPct val="100000"/>
              </a:lnSpc>
              <a:spcBef>
                <a:spcPts val="0"/>
              </a:spcBef>
              <a:spcAft>
                <a:spcPts val="0"/>
              </a:spcAft>
              <a:buClrTx/>
              <a:buSzTx/>
              <a:buFontTx/>
              <a:buNone/>
              <a:tabLst/>
              <a:defRPr/>
            </a:pPr>
            <a:r>
              <a:rPr lang="ur-PK" sz="1400" b="0" dirty="0">
                <a:effectLst/>
                <a:latin typeface="Jameel Noori Nastaleeq" panose="02000503000000020004" pitchFamily="2" charset="-78"/>
                <a:cs typeface="Jameel Noori Nastaleeq" panose="02000503000000020004" pitchFamily="2" charset="-78"/>
              </a:rPr>
              <a:t>اگر آپ کے پڑوس میں اللہ کے رسولﷺکا گھر ہو تو آپ کیسا محسوس کریں گے؟ اچھا! اس سے بڑھ کر غور کریں کہ اگر یہ ہمسائیگی جنت میں،اللہ کے رسولﷺ کے ساتھ ہو تو پھر آپ کو کیسا لگے گا؟! کیا آپ نہیں چاہیں گے کہ آپ اللہ کے رسولﷺکے ہمسایہ میں رہتے ہوں۔ اگر ہم اپنے گناہوں کی طرف دیکھیں تو حیا آتی ہے۔ کہاں اللہ کے رسولﷺکی شان، آپﷺ کی منزلت، آپﷺ کا مقام ومرتبہ، آپﷺ کائنات کی سب سے اعلیٰ و ارفع شخصیت ہیں۔ اگر کسی کو آپﷺ کا قرب یا ہمسائیگی مل جائے تو کیا آپ اپنی خوش قسمتی پر ناز نہیں کریں گے۔ بلاشبہ وہ شخص بڑا ہی خوش نصیب ہے</a:t>
            </a:r>
            <a:endParaRPr lang="ur-PK" sz="1400" b="0" dirty="0">
              <a:solidFill>
                <a:prstClr val="black"/>
              </a:solidFill>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a:latin typeface="Jameel Noori Nastaleeq" panose="02000503000000020004" pitchFamily="2" charset="-78"/>
                <a:cs typeface="Jameel Noori Nastaleeq" panose="02000503000000020004" pitchFamily="2" charset="-78"/>
              </a:rPr>
              <a:t>مسلم ممالک عراق،افغانستان، فلسطین اورشام میں بھی گزشتہ چند سالوں سے جاری خانہ جنگی کے باعث یتیم بچوں کی تعداد میں خطرناک حد تک اضافہ ہوا ہے۔ پاکستان میں بھی یتیم بچوں کے حوالے سے صورتحال مختلف نہیں۔اقوام متحدہ کے ادارہ ”یونیسف“ کی رپورٹ کے مطابق پاکستان میں 42 لاکھ بچے یتیم ہیں جن کی عمریں 17 سال سے کم ہیں اوران میں بڑی تعداد ایسے بچوں کی ہے جنہیں تعلیم وتربیت،صحت اور خورا ک کی مناسب سہولیات میسر نہیں۔</a:t>
            </a:r>
          </a:p>
          <a:p>
            <a:pPr algn="r" rtl="1"/>
            <a:r>
              <a:rPr lang="ur-PK" sz="1400" b="1" dirty="0">
                <a:latin typeface="Jameel Noori Nastaleeq" panose="02000503000000020004" pitchFamily="2" charset="-78"/>
                <a:cs typeface="Jameel Noori Nastaleeq" panose="02000503000000020004" pitchFamily="2" charset="-78"/>
              </a:rPr>
              <a:t>الخدمت آغوش</a:t>
            </a:r>
            <a:r>
              <a:rPr lang="ur-PK" sz="1400" b="1" baseline="0" dirty="0">
                <a:latin typeface="Jameel Noori Nastaleeq" panose="02000503000000020004" pitchFamily="2" charset="-78"/>
                <a:cs typeface="Jameel Noori Nastaleeq" panose="02000503000000020004" pitchFamily="2" charset="-78"/>
              </a:rPr>
              <a:t> : </a:t>
            </a:r>
          </a:p>
          <a:p>
            <a:pPr algn="r" rtl="1"/>
            <a:r>
              <a:rPr lang="ur-PK" sz="1400" b="0" dirty="0">
                <a:latin typeface="Jameel Noori Nastaleeq" panose="02000503000000020004" pitchFamily="2" charset="-78"/>
                <a:cs typeface="Jameel Noori Nastaleeq" panose="02000503000000020004" pitchFamily="2" charset="-78"/>
              </a:rPr>
              <a:t>الخدمت فاؤنڈیشن اِسی ذمہ داری اور احساس کے ساتھ یتیم ملک بھر میں ”الخدمت کفالت یتامیٰ پروگرام“کے تحت گھروں میں یتیم بچوں کی کفالت کے ساتھ ساتھ آغوش ہومز ایسے اقامتی اداروں میں 11000 یتیم بچوں کی کفالت کر ہی ہے</a:t>
            </a:r>
          </a:p>
          <a:p>
            <a:pPr algn="r" rtl="1"/>
            <a:r>
              <a:rPr lang="ur-PK" sz="1400" dirty="0">
                <a:latin typeface="Jameel Noori Nastaleeq" panose="02000503000000020004" pitchFamily="2" charset="-78"/>
                <a:cs typeface="Jameel Noori Nastaleeq" panose="02000503000000020004" pitchFamily="2" charset="-78"/>
              </a:rPr>
              <a:t>الخدمت کفالت یتامی پروگرام میں جہاں بچوں کی کفالت ان کے گھروں پر کی جارہی ہے وہیں یتیم بچوں کے لئے آغوش الخدمت کے نام سے اداروں کے قیام کے منصوبوں پر کام بھی جاری ہے۔الخدمت آغوش سینٹرز کے قیام کا مقصد والدین سے محروم بچوں کی پرورش و تربیت کے لئے قیام و طعام، تعلیم و صحت اور ذہنی و جسمانی نشو نما کے لئے ساز گار ماحول فراہم کرنا ہے۔ان سینٹرز میں بچوں کے لئے مفت رہائش، تعلیم، صحت،نصابی اور ہم نصابی سرگرمیوں سمیت زندگی کی بنیادی سہولیات بہم پہنچائی جا رہی ہیں۔اس وقت ملک میں 8 آغوش سنٹرز کام کررہے ہیں۔</a:t>
            </a:r>
          </a:p>
          <a:p>
            <a:pPr algn="r" rtl="1"/>
            <a:r>
              <a:rPr lang="ur-PK" sz="1400" dirty="0">
                <a:latin typeface="Jameel Noori Nastaleeq" panose="02000503000000020004" pitchFamily="2" charset="-78"/>
                <a:cs typeface="Jameel Noori Nastaleeq" panose="02000503000000020004" pitchFamily="2" charset="-78"/>
              </a:rPr>
              <a:t>۔ الخدمت آغوش اٹک 	  200</a:t>
            </a:r>
            <a:r>
              <a:rPr lang="ur-PK" sz="1400" baseline="0" dirty="0">
                <a:latin typeface="Jameel Noori Nastaleeq" panose="02000503000000020004" pitchFamily="2" charset="-78"/>
                <a:cs typeface="Jameel Noori Nastaleeq" panose="02000503000000020004" pitchFamily="2" charset="-78"/>
              </a:rPr>
              <a:t>   بچے رہائش پذیر ہیں </a:t>
            </a:r>
            <a:endParaRPr lang="ur-PK" sz="1400" dirty="0">
              <a:latin typeface="Jameel Noori Nastaleeq" panose="02000503000000020004" pitchFamily="2" charset="-78"/>
              <a:cs typeface="Jameel Noori Nastaleeq" panose="02000503000000020004" pitchFamily="2" charset="-78"/>
            </a:endParaRPr>
          </a:p>
          <a:p>
            <a:pPr algn="r" rtl="1"/>
            <a:r>
              <a:rPr lang="ur-PK" sz="1400" dirty="0">
                <a:latin typeface="Jameel Noori Nastaleeq" panose="02000503000000020004" pitchFamily="2" charset="-78"/>
                <a:cs typeface="Jameel Noori Nastaleeq" panose="02000503000000020004" pitchFamily="2" charset="-78"/>
              </a:rPr>
              <a:t>۔ الخدمت آغوش راولاکوٹ	   55     //</a:t>
            </a:r>
          </a:p>
          <a:p>
            <a:pPr algn="r" rtl="1"/>
            <a:r>
              <a:rPr lang="ur-PK" sz="1400" dirty="0">
                <a:latin typeface="Jameel Noori Nastaleeq" panose="02000503000000020004" pitchFamily="2" charset="-78"/>
                <a:cs typeface="Jameel Noori Nastaleeq" panose="02000503000000020004" pitchFamily="2" charset="-78"/>
              </a:rPr>
              <a:t>۔ الخدمت آغوش پشاور  	 100</a:t>
            </a:r>
          </a:p>
          <a:p>
            <a:pPr algn="r" rtl="1"/>
            <a:r>
              <a:rPr lang="ur-PK" sz="1400" dirty="0">
                <a:latin typeface="Jameel Noori Nastaleeq" panose="02000503000000020004" pitchFamily="2" charset="-78"/>
                <a:cs typeface="Jameel Noori Nastaleeq" panose="02000503000000020004" pitchFamily="2" charset="-78"/>
              </a:rPr>
              <a:t>۔ الخدمت آغوش باغ 	  55</a:t>
            </a:r>
          </a:p>
          <a:p>
            <a:pPr algn="r" rtl="1"/>
            <a:r>
              <a:rPr lang="ur-PK" sz="1400" dirty="0">
                <a:latin typeface="Jameel Noori Nastaleeq" panose="02000503000000020004" pitchFamily="2" charset="-78"/>
                <a:cs typeface="Jameel Noori Nastaleeq" panose="02000503000000020004" pitchFamily="2" charset="-78"/>
              </a:rPr>
              <a:t>۔ الخدمت آغوش راولپنڈی	   55</a:t>
            </a:r>
          </a:p>
          <a:p>
            <a:pPr algn="r" rtl="1"/>
            <a:r>
              <a:rPr lang="ur-PK" sz="1400" dirty="0">
                <a:latin typeface="Jameel Noori Nastaleeq" panose="02000503000000020004" pitchFamily="2" charset="-78"/>
                <a:cs typeface="Jameel Noori Nastaleeq" panose="02000503000000020004" pitchFamily="2" charset="-78"/>
              </a:rPr>
              <a:t>۔ الخدمت آغوش مانسہرہ 	  100</a:t>
            </a:r>
          </a:p>
          <a:p>
            <a:pPr algn="r" rtl="1"/>
            <a:r>
              <a:rPr lang="ur-PK" sz="1400" dirty="0">
                <a:latin typeface="Jameel Noori Nastaleeq" panose="02000503000000020004" pitchFamily="2" charset="-78"/>
                <a:cs typeface="Jameel Noori Nastaleeq" panose="02000503000000020004" pitchFamily="2" charset="-78"/>
              </a:rPr>
              <a:t>۔ الخدمت آغوش شیخوپورہ 	  50</a:t>
            </a:r>
          </a:p>
          <a:p>
            <a:pPr algn="r" rtl="1"/>
            <a:r>
              <a:rPr lang="ur-PK" sz="1400" dirty="0">
                <a:latin typeface="Jameel Noori Nastaleeq" panose="02000503000000020004" pitchFamily="2" charset="-78"/>
                <a:cs typeface="Jameel Noori Nastaleeq" panose="02000503000000020004" pitchFamily="2" charset="-78"/>
              </a:rPr>
              <a:t>۔ الخدمت آغوش اسلام آباد(گرلز)   20</a:t>
            </a:r>
          </a:p>
          <a:p>
            <a:pPr algn="r" rtl="1"/>
            <a:r>
              <a:rPr lang="ur-PK" sz="1400" dirty="0">
                <a:latin typeface="Jameel Noori Nastaleeq" panose="02000503000000020004" pitchFamily="2" charset="-78"/>
                <a:cs typeface="Jameel Noori Nastaleeq" panose="02000503000000020004" pitchFamily="2" charset="-78"/>
              </a:rPr>
              <a:t>کل تعداد    635</a:t>
            </a:r>
          </a:p>
          <a:p>
            <a:pPr algn="r" rtl="1"/>
            <a:r>
              <a:rPr lang="ur-PK" sz="1400" dirty="0">
                <a:latin typeface="Jameel Noori Nastaleeq" panose="02000503000000020004" pitchFamily="2" charset="-78"/>
                <a:cs typeface="Jameel Noori Nastaleeq" panose="02000503000000020004" pitchFamily="2" charset="-78"/>
              </a:rPr>
              <a:t>اِس ماں جیسی آغوش عمارت میں ان بچوں کی تعلیم و تربیت کے لئے تعلیم یا فتہ انتظامی عملہ موجود ہے جو بچوں کے لیے نصابی اور غیر نصابی سرگرمیوں کے لیے صحت مند ماحول کا اہتمام کرتاہے۔</a:t>
            </a:r>
          </a:p>
          <a:p>
            <a:pPr algn="r" rtl="1"/>
            <a:r>
              <a:rPr lang="ur-PK" sz="1400" dirty="0">
                <a:latin typeface="Jameel Noori Nastaleeq" panose="02000503000000020004" pitchFamily="2" charset="-78"/>
                <a:cs typeface="Jameel Noori Nastaleeq" panose="02000503000000020004" pitchFamily="2" charset="-78"/>
              </a:rPr>
              <a:t> آغوش کے قرب ہی بچوں کے لئے سکول کی سہولت بھی موجود ہے۔ اس کے علاوہ آغوش الخدمت میں ماہانہ طبی معائنہ، کمپیوٹر لیب ، لائبریری،سپورٹس گراؤنڈ، ان ڈور گیمز اوربچوں کی نفسیاتی نشو نما کے لیے مختلف لیکچرز اور تعلیمی ٹورز کا اہتمام کیا جاتا ہے۔</a:t>
            </a:r>
          </a:p>
          <a:p>
            <a:pPr algn="r" rtl="1"/>
            <a:r>
              <a:rPr lang="ur-PK" sz="1400" dirty="0">
                <a:latin typeface="Jameel Noori Nastaleeq" panose="02000503000000020004" pitchFamily="2" charset="-78"/>
                <a:cs typeface="Jameel Noori Nastaleeq" panose="02000503000000020004" pitchFamily="2" charset="-78"/>
              </a:rPr>
              <a:t>یہاں ایک بچہ پر 8,000 روپے ماہانہ اور 96,000 روپے سالانہ خرچ آتا ہے۔</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51D912A-4285-4C68-A916-45E37E8ED05C}" type="slidenum">
              <a:rPr lang="en-US" smtClean="0"/>
              <a:t>5</a:t>
            </a:fld>
            <a:endParaRPr lang="en-US" dirty="0"/>
          </a:p>
        </p:txBody>
      </p:sp>
      <p:sp>
        <p:nvSpPr>
          <p:cNvPr id="5" name="Date Placeholder 4"/>
          <p:cNvSpPr>
            <a:spLocks noGrp="1"/>
          </p:cNvSpPr>
          <p:nvPr>
            <p:ph type="dt" idx="11"/>
          </p:nvPr>
        </p:nvSpPr>
        <p:spPr/>
        <p:txBody>
          <a:bodyPr/>
          <a:lstStyle/>
          <a:p>
            <a:fld id="{5FDF6865-33A1-44C0-9091-51CB4B161736}" type="datetime1">
              <a:rPr lang="en-US" smtClean="0"/>
              <a:t>3/18/2020</a:t>
            </a:fld>
            <a:endParaRPr lang="en-US" dirty="0"/>
          </a:p>
        </p:txBody>
      </p:sp>
    </p:spTree>
    <p:extLst>
      <p:ext uri="{BB962C8B-B14F-4D97-AF65-F5344CB8AC3E}">
        <p14:creationId xmlns:p14="http://schemas.microsoft.com/office/powerpoint/2010/main" val="370973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اصول:</a:t>
            </a:r>
            <a:r>
              <a:rPr lang="ur-PK" sz="1400" b="0" baseline="0" dirty="0">
                <a:latin typeface="Jameel Noori Nastaleeq" panose="02000503000000020004" pitchFamily="2" charset="-78"/>
                <a:cs typeface="Jameel Noori Nastaleeq" panose="02000503000000020004" pitchFamily="2" charset="-78"/>
              </a:rPr>
              <a:t> ہم اس بات کی ہمیشہ کوشش کریں گے کہ کمزور طبقے کے لوگوں کو عزت دیں ان کے حق سے بڑھ کر دیں تا کہ وہ احساس کمتری کا شکار نہ ہوں اور اپنے دل میں تکبر نہ آنے دیں گے کہ ہم ان سے کچھ بہتر ہیں کیونکہ یہ تو امتحان گاہ ہے اور یہاں ہر شخص کا امتحان ہو رہا ہے کہ وہ اپنی پوزیشن اور اختیارات کا کیسا استعمال کرتا ہے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a:solidFill>
                  <a:prstClr val="black"/>
                </a:solidFill>
                <a:latin typeface="Jameel Noori Nastaleeq" panose="02000503000000020004" pitchFamily="2" charset="-78"/>
                <a:cs typeface="Jameel Noori Nastaleeq" panose="02000503000000020004" pitchFamily="2" charset="-78"/>
              </a:rPr>
              <a:t>مسلمان کبھی یتیموں اور کمزروں کو دھکے نہیں دیتا یہ کام تو کافروں کا ہے آئیے ہم عزم کرتے ہیں ہمارے ذات سے ، زبان سے، کسی کو تکلیف نہیں ہو گی </a:t>
            </a:r>
          </a:p>
          <a:p>
            <a:pPr algn="r" rtl="1"/>
            <a:endParaRPr lang="en-US" sz="1400" b="1"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51D912A-4285-4C68-A916-45E37E8ED05C}" type="slidenum">
              <a:rPr lang="en-US" smtClean="0"/>
              <a:t>6</a:t>
            </a:fld>
            <a:endParaRPr lang="en-US" dirty="0"/>
          </a:p>
        </p:txBody>
      </p:sp>
      <p:sp>
        <p:nvSpPr>
          <p:cNvPr id="5" name="Date Placeholder 4"/>
          <p:cNvSpPr>
            <a:spLocks noGrp="1"/>
          </p:cNvSpPr>
          <p:nvPr>
            <p:ph type="dt" idx="11"/>
          </p:nvPr>
        </p:nvSpPr>
        <p:spPr/>
        <p:txBody>
          <a:bodyPr/>
          <a:lstStyle/>
          <a:p>
            <a:fld id="{950F4DE8-3E38-4F81-840F-9D6D2A28DB96}" type="datetime1">
              <a:rPr lang="en-US" smtClean="0"/>
              <a:t>3/18/2020</a:t>
            </a:fld>
            <a:endParaRPr lang="en-US" dirty="0"/>
          </a:p>
        </p:txBody>
      </p:sp>
    </p:spTree>
    <p:extLst>
      <p:ext uri="{BB962C8B-B14F-4D97-AF65-F5344CB8AC3E}">
        <p14:creationId xmlns:p14="http://schemas.microsoft.com/office/powerpoint/2010/main" val="316065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آخرت</a:t>
            </a:r>
            <a:r>
              <a:rPr lang="ur-PK" sz="1400" baseline="0" dirty="0">
                <a:latin typeface="Jameel Noori Nastaleeq" panose="02000503000000020004" pitchFamily="2" charset="-78"/>
                <a:cs typeface="Jameel Noori Nastaleeq" panose="02000503000000020004" pitchFamily="2" charset="-78"/>
              </a:rPr>
              <a:t>  پر یقین نہ رکھنے والوں  کی ایک اور برائی </a:t>
            </a:r>
            <a:r>
              <a:rPr lang="ur-PK" sz="1400" dirty="0">
                <a:latin typeface="Jameel Noori Nastaleeq" panose="02000503000000020004" pitchFamily="2" charset="-78"/>
                <a:cs typeface="Jameel Noori Nastaleeq" panose="02000503000000020004" pitchFamily="2" charset="-78"/>
              </a:rPr>
              <a:t>کی طرف اشارہ کیا گیا ہے کہ مسکین کو نہ خود کھانا کھلاتا ہے نہ دوسروں کو اس کی طرف</a:t>
            </a:r>
            <a:r>
              <a:rPr lang="ur-PK" sz="1400" baseline="0" dirty="0">
                <a:latin typeface="Jameel Noori Nastaleeq" panose="02000503000000020004" pitchFamily="2" charset="-78"/>
                <a:cs typeface="Jameel Noori Nastaleeq" panose="02000503000000020004" pitchFamily="2" charset="-78"/>
              </a:rPr>
              <a:t> توجہ </a:t>
            </a:r>
            <a:r>
              <a:rPr lang="ur-PK" sz="1400" dirty="0">
                <a:latin typeface="Jameel Noori Nastaleeq" panose="02000503000000020004" pitchFamily="2" charset="-78"/>
                <a:cs typeface="Jameel Noori Nastaleeq" panose="02000503000000020004" pitchFamily="2" charset="-78"/>
              </a:rPr>
              <a:t> دلواتا</a:t>
            </a:r>
            <a:r>
              <a:rPr lang="ur-PK" sz="1400" baseline="0" dirty="0">
                <a:latin typeface="Jameel Noori Nastaleeq" panose="02000503000000020004" pitchFamily="2" charset="-78"/>
                <a:cs typeface="Jameel Noori Nastaleeq" panose="02000503000000020004" pitchFamily="2" charset="-78"/>
              </a:rPr>
              <a:t> ہے </a:t>
            </a:r>
            <a:r>
              <a:rPr lang="ur-PK" sz="1400" dirty="0">
                <a:latin typeface="Jameel Noori Nastaleeq" panose="02000503000000020004" pitchFamily="2" charset="-78"/>
                <a:cs typeface="Jameel Noori Nastaleeq" panose="02000503000000020004" pitchFamily="2" charset="-78"/>
              </a:rPr>
              <a:t>یعنی اتنا کنجوس ہے کہ</a:t>
            </a:r>
            <a:r>
              <a:rPr lang="ur-PK" sz="1400" baseline="0" dirty="0">
                <a:latin typeface="Jameel Noori Nastaleeq" panose="02000503000000020004" pitchFamily="2" charset="-78"/>
                <a:cs typeface="Jameel Noori Nastaleeq" panose="02000503000000020004" pitchFamily="2" charset="-78"/>
              </a:rPr>
              <a:t> زبان سے بھی ہمدردی نہیں کرتا </a:t>
            </a:r>
            <a:r>
              <a:rPr lang="ur-PK" sz="1400" dirty="0">
                <a:latin typeface="Jameel Noori Nastaleeq" panose="02000503000000020004" pitchFamily="2" charset="-78"/>
                <a:cs typeface="Jameel Noori Nastaleeq" panose="02000503000000020004" pitchFamily="2" charset="-78"/>
              </a:rPr>
              <a:t> وجہ یہ  نہیں</a:t>
            </a:r>
            <a:r>
              <a:rPr lang="ur-PK" sz="1400" baseline="0" dirty="0">
                <a:latin typeface="Jameel Noori Nastaleeq" panose="02000503000000020004" pitchFamily="2" charset="-78"/>
                <a:cs typeface="Jameel Noori Nastaleeq" panose="02000503000000020004" pitchFamily="2" charset="-78"/>
              </a:rPr>
              <a:t> ہوتی کہ اس کے پاس مال نہیں بلکہ وجہ یہ ہوتی ہے کہ اس کے پاس اللہ سے ڈرنے والا دل نہیں ۔۔</a:t>
            </a:r>
            <a:endParaRPr lang="ur-PK" sz="1400" dirty="0">
              <a:latin typeface="Jameel Noori Nastaleeq" panose="02000503000000020004" pitchFamily="2" charset="-78"/>
              <a:cs typeface="Jameel Noori Nastaleeq" panose="02000503000000020004" pitchFamily="2" charset="-78"/>
            </a:endParaRPr>
          </a:p>
          <a:p>
            <a:pPr algn="r" rtl="1"/>
            <a:r>
              <a:rPr lang="ur-PK" sz="1400" dirty="0">
                <a:latin typeface="Jameel Noori Nastaleeq" panose="02000503000000020004" pitchFamily="2" charset="-78"/>
                <a:cs typeface="Jameel Noori Nastaleeq" panose="02000503000000020004" pitchFamily="2" charset="-78"/>
              </a:rPr>
              <a:t>آپ دیکھیں غریبوں کے دل بہت بڑے ہوتے ہین ، چٹنی روٹی بھی کھا رہے ہوں آپ پہنچ جائیں تو کہتے ہیں آؤ باجی تم بھی کھا لو ۔</a:t>
            </a:r>
            <a:r>
              <a:rPr lang="ur-PK" sz="1400" baseline="0" dirty="0">
                <a:latin typeface="Jameel Noori Nastaleeq" panose="02000503000000020004" pitchFamily="2" charset="-78"/>
                <a:cs typeface="Jameel Noori Nastaleeq" panose="02000503000000020004" pitchFamily="2" charset="-78"/>
              </a:rPr>
              <a:t> ناردن ایریاز </a:t>
            </a:r>
            <a:r>
              <a:rPr lang="ur-PK" sz="1400" dirty="0">
                <a:latin typeface="Jameel Noori Nastaleeq" panose="02000503000000020004" pitchFamily="2" charset="-78"/>
                <a:cs typeface="Jameel Noori Nastaleeq" panose="02000503000000020004" pitchFamily="2" charset="-78"/>
              </a:rPr>
              <a:t>میں پہاڑوں پر گھروں میں جانا ہوا تو انھوں نے بستر بچھائے اندر سے چادریں نکالیں ،فوراً کھانے پینے کی جو اشیاء موجود تھیں وہ رکھ دیں ،،بعض دفعہ ایسا ہوتاہے کہ اللہ  سبحان و تعالیٰ کی زیادہ نعمتیں آ جائیں تو شیئر نہیں کرتے تنگ دلی آ جاتی ہے ۔ ہم دعویٰ کرتے ہیں کہ ہم اللہ کے نبیﷺ سے محبت کرتے ہیں۔ ہمارا ہمسایہ بھوک سے بلک رہا ہو، ہمارے گھر سے کھانوں کی خوشبو اس کے صحن میں جارہی ہو اور ہم اس کے حالات جاننے کے باوجود اسے اپنے ساتھ کھانے میں شریک نہ کریں اور پھر بھی دعویٰ کریں کہ ہم اللہ کے نبیﷺ سے محبت کرتے ہیں۔</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معاشی خوشحالی بعض دفعہ اخلاقی زوال کا سبب بنتی ہے </a:t>
            </a:r>
            <a:r>
              <a:rPr lang="ur-PK" sz="1400" dirty="0">
                <a:latin typeface="Jameel Noori Nastaleeq" panose="02000503000000020004" pitchFamily="2" charset="-78"/>
                <a:cs typeface="Jameel Noori Nastaleeq" panose="02000503000000020004" pitchFamily="2" charset="-78"/>
              </a:rPr>
              <a:t>مسکین دراصل اللہ کا مہمان ہوتا ہے اس کا حق ہمارے ذاتی مہمان سے زیادہ ہوتا ہے عزت و تکریم اور محبت سے اس کا حق جان کر ادا کیا جائے </a:t>
            </a:r>
          </a:p>
          <a:p>
            <a:pPr algn="r" rtl="1"/>
            <a:r>
              <a:rPr lang="ur-PK" sz="1400" dirty="0">
                <a:latin typeface="Jameel Noori Nastaleeq" panose="02000503000000020004" pitchFamily="2" charset="-78"/>
                <a:cs typeface="Jameel Noori Nastaleeq" panose="02000503000000020004" pitchFamily="2" charset="-78"/>
              </a:rPr>
              <a:t>یہ سوچ</a:t>
            </a:r>
            <a:r>
              <a:rPr lang="ur-PK" sz="1400" baseline="0" dirty="0">
                <a:latin typeface="Jameel Noori Nastaleeq" panose="02000503000000020004" pitchFamily="2" charset="-78"/>
                <a:cs typeface="Jameel Noori Nastaleeq" panose="02000503000000020004" pitchFamily="2" charset="-78"/>
              </a:rPr>
              <a:t> لیں کہ </a:t>
            </a:r>
            <a:r>
              <a:rPr lang="ur-PK" sz="1400" dirty="0">
                <a:latin typeface="Jameel Noori Nastaleeq" panose="02000503000000020004" pitchFamily="2" charset="-78"/>
                <a:cs typeface="Jameel Noori Nastaleeq" panose="02000503000000020004" pitchFamily="2" charset="-78"/>
              </a:rPr>
              <a:t>" جو اللہ نے ہمیں دیا ہے اسی میں سے تو دینا ہے کوئی اپنے پاس سے تھوڑی دینا ہے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a:latin typeface="Jameel Noori Nastaleeq" panose="02000503000000020004" pitchFamily="2" charset="-78"/>
                <a:cs typeface="Jameel Noori Nastaleeq" panose="02000503000000020004" pitchFamily="2" charset="-78"/>
              </a:rPr>
              <a:t>معاشرے میں یہ چلن ہو کہ مسکین کو خود بھی کھانا کھلائین اور اس حق کی ادائیگی کے لیے لوگوں کو اس کا احساس دلایا جاتا رہے یہ بھی اسلام کے سکھائے ہوئے اخلاق کے نمایاں ترین پہلوؤں میں سے ہے ۔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b="1" dirty="0">
                <a:latin typeface="Jameel Noori Nastaleeq" panose="02000503000000020004" pitchFamily="2" charset="-78"/>
                <a:cs typeface="Jameel Noori Nastaleeq" panose="02000503000000020004" pitchFamily="2" charset="-78"/>
              </a:rPr>
              <a:t>حدیث:</a:t>
            </a:r>
            <a:r>
              <a:rPr lang="ur-PK" sz="1400" dirty="0">
                <a:latin typeface="Jameel Noori Nastaleeq" panose="02000503000000020004" pitchFamily="2" charset="-78"/>
                <a:cs typeface="Jameel Noori Nastaleeq" panose="02000503000000020004" pitchFamily="2" charset="-78"/>
              </a:rPr>
              <a:t> </a:t>
            </a:r>
            <a:r>
              <a:rPr kumimoji="0" lang="ur-PK" sz="1400" b="1"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جو شخص کسی نیکی کے کام کی رہنمائی کرے تو نیکی کرنے والے کے برابر رہنمائی کرنے والے کو بھی ثواب ملتا ہے</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سنن ابو داود</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اسلام کی معاشی پالیسی مال جمع کرنے کے خلاف ہے اسلام انسان کے اندر سے بخل کو نکال کر دل کی تنگی ختم کرتا ہے کافر معاشرہ آخرت کے یقین سے محروم ہونے کی بناء پر بخیل ہوتا ہے،فقراء ،مساکین اور یتیم کا عام طور سے کوئی وارث نہیں ہوتا جبکہ مسلم </a:t>
            </a:r>
            <a:r>
              <a:rPr lang="ur-PK" sz="1400" dirty="0">
                <a:latin typeface="Jameel Noori Nastaleeq" panose="02000503000000020004" pitchFamily="2" charset="-78"/>
                <a:cs typeface="Jameel Noori Nastaleeq" panose="02000503000000020004" pitchFamily="2" charset="-78"/>
              </a:rPr>
              <a:t>معاشرے میں دبے ہوئے لوگوں کو </a:t>
            </a:r>
            <a:r>
              <a:rPr lang="en-US" sz="1400" dirty="0">
                <a:latin typeface="Jameel Noori Nastaleeq" panose="02000503000000020004" pitchFamily="2" charset="-78"/>
                <a:cs typeface="Jameel Noori Nastaleeq" panose="02000503000000020004" pitchFamily="2" charset="-78"/>
              </a:rPr>
              <a:t>uplift</a:t>
            </a:r>
            <a:r>
              <a:rPr lang="ur-PK" sz="1400" dirty="0">
                <a:latin typeface="Jameel Noori Nastaleeq" panose="02000503000000020004" pitchFamily="2" charset="-78"/>
                <a:cs typeface="Jameel Noori Nastaleeq" panose="02000503000000020004" pitchFamily="2" charset="-78"/>
              </a:rPr>
              <a:t> کرنے  کے لئے بہت سی ہدایات موجود ہیں </a:t>
            </a:r>
            <a:r>
              <a:rPr lang="en-US" sz="1400" dirty="0">
                <a:latin typeface="Jameel Noori Nastaleeq" panose="02000503000000020004" pitchFamily="2" charset="-78"/>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ہمیں یہ دیکھنا ہے کہ ہم کس طرح ان لوگوں کی مدد کر سکتے ہیں ۔ ہمارے ملک میں بہت سے ایسے ادارے ہیں جو یہ کام کر رہے ہیں </a:t>
            </a:r>
          </a:p>
          <a:p>
            <a:pPr algn="r" rtl="1"/>
            <a:r>
              <a:rPr lang="ur-PK" sz="1400" dirty="0">
                <a:latin typeface="Jameel Noori Nastaleeq" panose="02000503000000020004" pitchFamily="2" charset="-78"/>
                <a:cs typeface="Jameel Noori Nastaleeq" panose="02000503000000020004" pitchFamily="2" charset="-78"/>
              </a:rPr>
              <a:t>الخدمت</a:t>
            </a:r>
          </a:p>
          <a:p>
            <a:pPr algn="r" rtl="1"/>
            <a:r>
              <a:rPr lang="ur-PK" sz="1400" dirty="0">
                <a:latin typeface="Jameel Noori Nastaleeq" panose="02000503000000020004" pitchFamily="2" charset="-78"/>
                <a:cs typeface="Jameel Noori Nastaleeq" panose="02000503000000020004" pitchFamily="2" charset="-78"/>
              </a:rPr>
              <a:t>آغوش</a:t>
            </a:r>
          </a:p>
          <a:p>
            <a:pPr algn="r" rtl="1"/>
            <a:r>
              <a:rPr lang="ur-PK" sz="1400" dirty="0">
                <a:latin typeface="Jameel Noori Nastaleeq" panose="02000503000000020004" pitchFamily="2" charset="-78"/>
                <a:cs typeface="Jameel Noori Nastaleeq" panose="02000503000000020004" pitchFamily="2" charset="-78"/>
              </a:rPr>
              <a:t>گوشہ عافیت </a:t>
            </a:r>
          </a:p>
          <a:p>
            <a:pPr algn="r" rtl="1"/>
            <a:r>
              <a:rPr lang="ur-PK" sz="1400" b="1" dirty="0">
                <a:latin typeface="Jameel Noori Nastaleeq" panose="02000503000000020004" pitchFamily="2" charset="-78"/>
                <a:cs typeface="Jameel Noori Nastaleeq" panose="02000503000000020004" pitchFamily="2" charset="-78"/>
              </a:rPr>
              <a:t>اصول:</a:t>
            </a:r>
            <a:r>
              <a:rPr lang="ur-PK" sz="1400" b="1" baseline="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ہم اپنی پاکٹ منی اور عیدی میں سے </a:t>
            </a:r>
            <a:r>
              <a:rPr lang="en-US" sz="1400" dirty="0">
                <a:latin typeface="Jameel Noori Nastaleeq" panose="02000503000000020004" pitchFamily="2" charset="-78"/>
                <a:cs typeface="Jameel Noori Nastaleeq" panose="02000503000000020004" pitchFamily="2" charset="-78"/>
              </a:rPr>
              <a:t>save </a:t>
            </a:r>
            <a:r>
              <a:rPr lang="ur-PK" sz="1400" dirty="0">
                <a:latin typeface="Jameel Noori Nastaleeq" panose="02000503000000020004" pitchFamily="2" charset="-78"/>
                <a:cs typeface="Jameel Noori Nastaleeq" panose="02000503000000020004" pitchFamily="2" charset="-78"/>
              </a:rPr>
              <a:t> کر کے </a:t>
            </a:r>
            <a:r>
              <a:rPr lang="en-US" sz="1400" dirty="0">
                <a:latin typeface="Jameel Noori Nastaleeq" panose="02000503000000020004" pitchFamily="2" charset="-78"/>
                <a:cs typeface="Jameel Noori Nastaleeq" panose="02000503000000020004" pitchFamily="2" charset="-78"/>
              </a:rPr>
              <a:t> monthly</a:t>
            </a:r>
            <a:r>
              <a:rPr lang="ur-PK" sz="1400" dirty="0">
                <a:latin typeface="Jameel Noori Nastaleeq" panose="02000503000000020004" pitchFamily="2" charset="-78"/>
                <a:cs typeface="Jameel Noori Nastaleeq" panose="02000503000000020004" pitchFamily="2" charset="-78"/>
              </a:rPr>
              <a:t> خود بھی اور اپنی فرینڈز سے بھی ایک بڑی رقم اکھٹی کر سکتے ہیں( یہاں پر مختلف طریقے بتائے جا سکتے ہیں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351D912A-4285-4C68-A916-45E37E8ED0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fld id="{4BE2B175-16C4-474D-BADC-FC339958C8FE}" type="datetime1">
              <a:rPr lang="en-US" smtClean="0"/>
              <a:t>3/18/2020</a:t>
            </a:fld>
            <a:endParaRPr lang="en-US" dirty="0"/>
          </a:p>
        </p:txBody>
      </p:sp>
    </p:spTree>
    <p:extLst>
      <p:ext uri="{BB962C8B-B14F-4D97-AF65-F5344CB8AC3E}">
        <p14:creationId xmlns:p14="http://schemas.microsoft.com/office/powerpoint/2010/main" val="310543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س : غفلت سے کیا مراد ہے ؟</a:t>
            </a:r>
          </a:p>
          <a:p>
            <a:pPr algn="r" rtl="1"/>
            <a:r>
              <a:rPr lang="ur-PK" sz="1400" dirty="0">
                <a:latin typeface="Jameel Noori Nastaleeq" panose="02000503000000020004" pitchFamily="2" charset="-78"/>
                <a:cs typeface="Jameel Noori Nastaleeq" panose="02000503000000020004" pitchFamily="2" charset="-78"/>
              </a:rPr>
              <a:t>کبھی نماز پڑھتے ہیں کبھی نہیں پڑھتے </a:t>
            </a:r>
          </a:p>
          <a:p>
            <a:pPr algn="r" rtl="1"/>
            <a:r>
              <a:rPr lang="ur-PK" sz="1400" dirty="0">
                <a:latin typeface="Jameel Noori Nastaleeq" panose="02000503000000020004" pitchFamily="2" charset="-78"/>
                <a:cs typeface="Jameel Noori Nastaleeq" panose="02000503000000020004" pitchFamily="2" charset="-78"/>
              </a:rPr>
              <a:t>پڑھتے ہیں تو وقت پر نہیں پڑھتے </a:t>
            </a:r>
          </a:p>
          <a:p>
            <a:pPr algn="r" rtl="1"/>
            <a:r>
              <a:rPr lang="ur-PK" sz="1400" dirty="0">
                <a:latin typeface="Jameel Noori Nastaleeq" panose="02000503000000020004" pitchFamily="2" charset="-78"/>
                <a:cs typeface="Jameel Noori Nastaleeq" panose="02000503000000020004" pitchFamily="2" charset="-78"/>
              </a:rPr>
              <a:t>آپﷺ نے ارشاد فرمایا کہ</a:t>
            </a:r>
          </a:p>
          <a:p>
            <a:pPr algn="r" rtl="1"/>
            <a:r>
              <a:rPr lang="ur-PK" sz="1400" dirty="0">
                <a:latin typeface="Jameel Noori Nastaleeq" panose="02000503000000020004" pitchFamily="2" charset="-78"/>
                <a:cs typeface="Jameel Noori Nastaleeq" panose="02000503000000020004" pitchFamily="2" charset="-78"/>
              </a:rPr>
              <a:t> ’’یہ منافق کی نماز ہے ،یہ منافق کی نماز ہے یہ منافق کی نماز کہ بیٹھا ہوا سورج کا انتظار کرتا رہتا ہے یہاں تک کہ جب سورج شیطان کے دوسینگوں کے درمیان ہو جاتا ہے تو اٹھتا ہے اور چار ٹھونگیں مار لیتا ہے ‘‘ ۔مسلم </a:t>
            </a:r>
          </a:p>
          <a:p>
            <a:pPr algn="r" rtl="1"/>
            <a:r>
              <a:rPr lang="ur-PK" sz="1400" dirty="0">
                <a:latin typeface="Jameel Noori Nastaleeq" panose="02000503000000020004" pitchFamily="2" charset="-78"/>
                <a:cs typeface="Jameel Noori Nastaleeq" panose="02000503000000020004" pitchFamily="2" charset="-78"/>
              </a:rPr>
              <a:t>اذان کا مطلب ہی یہ ہے کہ اللہ سبحان و تعالیٰ نے آپ کو پکارا ہے اب آپ آئیں آدھا گھنٹہ بعد۔۔۔۔۔۔گھر والوں میں سے بھی کوئی یہ بات پسند نہیں کرتا کہ وہ آپ کو پکارے اور آپ آدھا گھنٹے بعد جواب دیں ۔۔</a:t>
            </a:r>
          </a:p>
          <a:p>
            <a:pPr algn="r" rtl="1"/>
            <a:r>
              <a:rPr lang="ur-PK" sz="1400" dirty="0">
                <a:latin typeface="Jameel Noori Nastaleeq" panose="02000503000000020004" pitchFamily="2" charset="-78"/>
                <a:cs typeface="Jameel Noori Nastaleeq" panose="02000503000000020004" pitchFamily="2" charset="-78"/>
              </a:rPr>
              <a:t>حضرت</a:t>
            </a:r>
            <a:r>
              <a:rPr lang="ur-PK" sz="1400" baseline="0" dirty="0">
                <a:latin typeface="Jameel Noori Nastaleeq" panose="02000503000000020004" pitchFamily="2" charset="-78"/>
                <a:cs typeface="Jameel Noori Nastaleeq" panose="02000503000000020004" pitchFamily="2" charset="-78"/>
              </a:rPr>
              <a:t> سعدؓ بن وقاص</a:t>
            </a:r>
            <a:r>
              <a:rPr lang="ur-PK" sz="1400" dirty="0">
                <a:latin typeface="Jameel Noori Nastaleeq" panose="02000503000000020004" pitchFamily="2" charset="-78"/>
                <a:cs typeface="Jameel Noori Nastaleeq" panose="02000503000000020004" pitchFamily="2" charset="-78"/>
              </a:rPr>
              <a:t> نے</a:t>
            </a:r>
            <a:r>
              <a:rPr lang="ur-PK" sz="1400" baseline="0" dirty="0">
                <a:latin typeface="Jameel Noori Nastaleeq" panose="02000503000000020004" pitchFamily="2" charset="-78"/>
                <a:cs typeface="Jameel Noori Nastaleeq" panose="02000503000000020004" pitchFamily="2" charset="-78"/>
              </a:rPr>
              <a:t> رسول ﷺ سے ان لوگوں کے بارے میں پوچھا تھا کہ وہ کون ہیں جو نماز سے غفلت برتتے ہیں آپ ﷺ نے فرمایا کہ یہ وہ لوگ ہیں جو نماز کو اس کا وقت ٹال کر پڑھتے ہیں ایک دوسری روایت ہے کہ ان سے پوچھا گیا کہ اس آیت پر آپ نے غور فرمایا کہ کیا اس کا مطلب نماز کو چھوڑ دینا ہے ؟ یا س سے مراد نماز میں خیال کہیں اور چلے جاناہے؟ خیال ہٹ جانے کی حالت ہم میں سے کس پر نہیں گزرتی ؟ سعد بن وقاص نے جواب دیا کہ نہیں اس سے مراد نماز کے وقت کو ضائع کرنا اور اسے وقت ٹال کر پڑھنا ہے  یہاں یہ بات ضرور سمجھ لیں کہ نماز میں دوسرے خیالات کا آ جانا اور چیز ہے اور نماز کی طرف کبھی متوجہ ہی نہ ہونا دوسری چیز ہے یہ تو انسان کی فطری کمزوری ہے کہ بلا ارادہ دوسرے خیالات آ جاتے ہیں لیکن  مومن کو ہمیشہ یہ کوشش کرتے رہنا ہوتا ہے کہ وہ نماز میں دوسرے خیالات نہ آنے دے لیکن اگر کوئی شخص ہمیشہ ہی دوسری باتیں سوچتا رہے نماز پر دھیان ہی نہ دے  اور یہ اس کا مستقل معمول ہو تو یہ صرف نماز کی ورزش ہو گی یہ حالت نماز سے غفلت برتنا ہے اور اسی پر اللہ تعالیٰ نے عذاب کی خبر دی ہے ۔۔</a:t>
            </a:r>
          </a:p>
          <a:p>
            <a:pPr algn="r" rtl="1"/>
            <a:r>
              <a:rPr lang="ur-PK" sz="1400" dirty="0">
                <a:latin typeface="Jameel Noori Nastaleeq" panose="02000503000000020004" pitchFamily="2" charset="-78"/>
                <a:cs typeface="Jameel Noori Nastaleeq" panose="02000503000000020004" pitchFamily="2" charset="-78"/>
              </a:rPr>
              <a:t>نماز سے غفلت میں اراکین نماز کی صحیح طرح سے ادائیگی نہ کرنا،اپنے رکوع و سجود کو صحیح طور پر ادا نہ کرنا بھی آتا ہے </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 یہاں نماز میں کبھی کبھار غلطی ہو جانے کا ذکر نہیں ہے نماز میں غلطی سے تو شاید کوئی مسلمان بھی بری نہیں شاید حضورﷺ سے نماز میں سہو اس لئے ہوا کہ باقی مسلمان سیکھ لیں کہ غلطی ہو جائے تو کیا کریں</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 یہاں ان لوگوں کا ذکر ہے جنہیں پتا ہی نہیں کب فجر ہوئی ،کب عصر ،کاموں میں ایسے مشغول کہ نماز کی فرصت نہیں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a:solidFill>
                  <a:prstClr val="black"/>
                </a:solidFill>
                <a:latin typeface="Jameel Noori Nastaleeq" panose="02000503000000020004" pitchFamily="2" charset="-78"/>
                <a:cs typeface="Jameel Noori Nastaleeq" panose="02000503000000020004" pitchFamily="2" charset="-78"/>
              </a:rPr>
              <a:t>ایک</a:t>
            </a:r>
            <a:r>
              <a:rPr lang="ur-PK" sz="1400" baseline="0" dirty="0">
                <a:solidFill>
                  <a:prstClr val="black"/>
                </a:solidFill>
                <a:latin typeface="Jameel Noori Nastaleeq" panose="02000503000000020004" pitchFamily="2" charset="-78"/>
                <a:cs typeface="Jameel Noori Nastaleeq" panose="02000503000000020004" pitchFamily="2" charset="-78"/>
              </a:rPr>
              <a:t> قول ہے </a:t>
            </a:r>
            <a:r>
              <a:rPr lang="ur-PK" sz="1400" dirty="0">
                <a:solidFill>
                  <a:prstClr val="black"/>
                </a:solidFill>
                <a:latin typeface="Jameel Noori Nastaleeq" panose="02000503000000020004" pitchFamily="2" charset="-78"/>
                <a:cs typeface="Jameel Noori Nastaleeq" panose="02000503000000020004" pitchFamily="2" charset="-78"/>
              </a:rPr>
              <a:t>" نماز سے مت کہو کہ مجھے کام کرنا ہے کام سے کہو کہ مجھے نماز پڑھنی ہے۔ </a:t>
            </a:r>
            <a:r>
              <a:rPr kumimoji="0" lang="ur-PK" sz="1400" b="0"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منافقین دکھانے کی نماز پڑھتے ہیں اگر ددوسرے لوگ موجود ہو تو پڑھ لیتے ہیں اور اگر کوئی دیکھنے والا نہیں ہوتا تو نہیں پڑھتے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جب یہ نماز کے لیے اٹھتے ہیں تو کسمساتے ہوئے محض لوگوں کو دکھانے کی خاطر اٹھتے ہیں اور اللہ کو کم ہی یاد کرتے ہیں (</a:t>
            </a:r>
            <a:r>
              <a:rPr kumimoji="0" lang="ur-PK" sz="1400" b="1"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hlinkClick r:id="rId3"/>
              </a:rPr>
              <a:t>142</a:t>
            </a:r>
            <a:r>
              <a:rPr kumimoji="0" lang="ur-PK" sz="1400" b="1" i="0" u="none" strike="noStrike" kern="1200" cap="none" spc="0" normalizeH="0" baseline="0" noProof="0" dirty="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سورہ النساء</a:t>
            </a:r>
            <a:endParaRPr lang="ur-PK" sz="1400" dirty="0">
              <a:solidFill>
                <a:prstClr val="black"/>
              </a:solidFill>
              <a:latin typeface="Jameel Noori Nastaleeq" panose="02000503000000020004" pitchFamily="2" charset="-78"/>
              <a:cs typeface="Jameel Noori Nastaleeq" panose="02000503000000020004" pitchFamily="2" charset="-78"/>
            </a:endParaRP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جو لوگ نماز کی حرکات پوری کرتے ہیں اس کے اندر پڑھی جانے والی  دعائیں بھی پڑھتے ہیں لیکن ان کا دل و  دماغ نماز  کے اندر نہیں ہوتا۔ یہ قرآنی آیت ایسے نمازیوں کو کھلی دھمکی  دیتی ہے کہ وہ ہلاکت سے دوچار ہونگے کیونکہ وہ نماز کو صحیح طرح سےقائم نہیں کر رہے اس لئے </a:t>
            </a:r>
            <a:r>
              <a:rPr lang="ur-PK" sz="1400" dirty="0">
                <a:latin typeface="Jameel Noori Nastaleeq" panose="02000503000000020004" pitchFamily="2" charset="-78"/>
                <a:cs typeface="Jameel Noori Nastaleeq" panose="02000503000000020004" pitchFamily="2" charset="-78"/>
              </a:rPr>
              <a:t>ان کو ویل</a:t>
            </a:r>
            <a:r>
              <a:rPr lang="ur-PK" sz="1400" baseline="0" dirty="0">
                <a:latin typeface="Jameel Noori Nastaleeq" panose="02000503000000020004" pitchFamily="2" charset="-78"/>
                <a:cs typeface="Jameel Noori Nastaleeq" panose="02000503000000020004" pitchFamily="2" charset="-78"/>
              </a:rPr>
              <a:t> میں ڈالا جائے گا </a:t>
            </a:r>
            <a:r>
              <a:rPr lang="ur-PK" sz="1400" dirty="0">
                <a:latin typeface="Jameel Noori Nastaleeq" panose="02000503000000020004" pitchFamily="2" charset="-78"/>
                <a:cs typeface="Jameel Noori Nastaleeq" panose="02000503000000020004" pitchFamily="2" charset="-78"/>
              </a:rPr>
              <a:t>۔ لفظ " ویل " کے معنی ہیں " ہلاکت ،بربادی وہ غم، ہلاکت اور دکھ وتکلیف جو عذاب کیوجہ سے ہو ۔" اور بعض روایات میں ہے کہ " ویل "۔ ویل ایک جہنم کی وادی بھی ہے جس سے جہنم بھی پناہ مانگتی ہے جس میں کافر چالیس برس تک گرتا لڑھکتا چلا جائے گا ۔ مگر تہ تک نہیں پہنچے گا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400" dirty="0">
                <a:latin typeface="Jameel Noori Nastaleeq" panose="02000503000000020004" pitchFamily="2" charset="-78"/>
                <a:cs typeface="Jameel Noori Nastaleeq" panose="02000503000000020004" pitchFamily="2" charset="-78"/>
              </a:rPr>
              <a:t>یہاں  بے پرواہی سے نماز پڑھنے والوں کے لیے تباہی ویل  اس لئے بتائی گئی ہے کہ  نماز بے پرواہی  اور غفلت سے پڑھنا</a:t>
            </a:r>
            <a:r>
              <a:rPr lang="ur-PK" sz="1400" baseline="0" dirty="0">
                <a:latin typeface="Jameel Noori Nastaleeq" panose="02000503000000020004" pitchFamily="2" charset="-78"/>
                <a:cs typeface="Jameel Noori Nastaleeq" panose="02000503000000020004" pitchFamily="2" charset="-78"/>
              </a:rPr>
              <a:t>  اس بات کی نشانی ہے کہ اس فرد کے اندر ایمان نہیں ہے اور وہ اپنے آپ کو اللہ کے سامنے حاضر نہیں سمجھتا یعنی وہ نفاق کی حالت میں ہے اور اللہ  تعالیٰ  نے کافر اور منافق کا ایک ہی انجام بتایا ہے  </a:t>
            </a:r>
            <a:endParaRPr lang="ur-PK" sz="1400" dirty="0">
              <a:latin typeface="Jameel Noori Nastaleeq" panose="02000503000000020004" pitchFamily="2" charset="-78"/>
              <a:cs typeface="Jameel Noori Nastaleeq" panose="02000503000000020004" pitchFamily="2" charset="-78"/>
            </a:endParaRPr>
          </a:p>
          <a:p>
            <a:pPr algn="r" rtl="1">
              <a:lnSpc>
                <a:spcPct val="107000"/>
              </a:lnSpc>
              <a:spcAft>
                <a:spcPts val="813"/>
              </a:spcAft>
            </a:pPr>
            <a:r>
              <a:rPr lang="ur-PK" sz="1400" baseline="0" dirty="0">
                <a:latin typeface="Jameel Noori Nastaleeq" panose="02000503000000020004" pitchFamily="2" charset="-78"/>
                <a:cs typeface="Jameel Noori Nastaleeq" panose="02000503000000020004" pitchFamily="2" charset="-78"/>
              </a:rPr>
              <a:t> جب غفلت کرنے والو کا یہ انجام ہے تو </a:t>
            </a:r>
            <a:r>
              <a:rPr lang="ur-PK" sz="1400" dirty="0">
                <a:latin typeface="Jameel Noori Nastaleeq" panose="02000503000000020004" pitchFamily="2" charset="-78"/>
                <a:cs typeface="Jameel Noori Nastaleeq" panose="02000503000000020004" pitchFamily="2" charset="-78"/>
              </a:rPr>
              <a:t>پھر نہ پڑھنے والوں بے نمازی کا کیا ہو گا؟ </a:t>
            </a:r>
            <a:endParaRPr lang="ur-PK" sz="1400" dirty="0">
              <a:solidFill>
                <a:prstClr val="black"/>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351D912A-4285-4C68-A916-45E37E8ED05C}" type="slidenum">
              <a:rPr lang="en-US" smtClean="0"/>
              <a:t>8</a:t>
            </a:fld>
            <a:endParaRPr lang="en-US" dirty="0"/>
          </a:p>
        </p:txBody>
      </p:sp>
      <p:sp>
        <p:nvSpPr>
          <p:cNvPr id="5" name="Date Placeholder 4"/>
          <p:cNvSpPr>
            <a:spLocks noGrp="1"/>
          </p:cNvSpPr>
          <p:nvPr>
            <p:ph type="dt" idx="11"/>
          </p:nvPr>
        </p:nvSpPr>
        <p:spPr/>
        <p:txBody>
          <a:bodyPr/>
          <a:lstStyle/>
          <a:p>
            <a:fld id="{E21457DE-DBD7-4078-A296-3C6FEB831219}" type="datetime1">
              <a:rPr lang="en-US" smtClean="0"/>
              <a:t>3/18/2020</a:t>
            </a:fld>
            <a:endParaRPr lang="en-US" dirty="0"/>
          </a:p>
        </p:txBody>
      </p:sp>
    </p:spTree>
    <p:extLst>
      <p:ext uri="{BB962C8B-B14F-4D97-AF65-F5344CB8AC3E}">
        <p14:creationId xmlns:p14="http://schemas.microsoft.com/office/powerpoint/2010/main" val="318659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0" dirty="0">
                <a:effectLst/>
                <a:latin typeface="Jameel Noori Nastaleeq" panose="02000503000000020004" pitchFamily="2" charset="-78"/>
                <a:cs typeface="Jameel Noori Nastaleeq" panose="02000503000000020004" pitchFamily="2" charset="-78"/>
              </a:rPr>
              <a:t>نبی کریم ﷺ کو اللہ تعالیٰ نے معراج کی رات آسمانوںپر ملاقات</a:t>
            </a:r>
            <a:r>
              <a:rPr lang="ur-PK" sz="1400" b="0" baseline="0" dirty="0">
                <a:effectLst/>
                <a:latin typeface="Jameel Noori Nastaleeq" panose="02000503000000020004" pitchFamily="2" charset="-78"/>
                <a:cs typeface="Jameel Noori Nastaleeq" panose="02000503000000020004" pitchFamily="2" charset="-78"/>
              </a:rPr>
              <a:t> کے لئے بلایا اور مومن سے یہ کہا گیا ہے  کہ تمہاری مجھ سے ملاقات کا ذریعہ نماز ہے نبی کریمﷺ کی ملاقات اللہ تعالیٰ سے  آسمانوں پر پردے کے پیچھے سے ہوئی تھی اور ہماری ملاقات نماز  میں ہوتی ہے۔ </a:t>
            </a:r>
            <a:endParaRPr lang="ur-PK" sz="1400" b="0" dirty="0">
              <a:effectLst/>
              <a:latin typeface="Jameel Noori Nastaleeq" panose="02000503000000020004" pitchFamily="2" charset="-78"/>
              <a:cs typeface="Jameel Noori Nastaleeq" panose="02000503000000020004" pitchFamily="2" charset="-78"/>
            </a:endParaRPr>
          </a:p>
          <a:p>
            <a:pPr algn="ctr" rtl="1"/>
            <a:r>
              <a:rPr lang="ur-PK" sz="1400" b="1" dirty="0">
                <a:effectLst/>
                <a:latin typeface="Attari_Quraan_Word" panose="02000000000000000000" pitchFamily="2" charset="-78"/>
                <a:cs typeface="Attari_Quraan_Word" panose="02000000000000000000" pitchFamily="2" charset="-78"/>
              </a:rPr>
              <a:t>وَأَقِمِ الصَّلَاةَ لِذِكْرِي ﴿</a:t>
            </a:r>
            <a:r>
              <a:rPr lang="ur-PK" sz="1400" b="1" dirty="0">
                <a:effectLst/>
                <a:latin typeface="Attari_Quraan_Word" panose="02000000000000000000" pitchFamily="2" charset="-78"/>
                <a:cs typeface="Attari_Quraan_Word" panose="02000000000000000000" pitchFamily="2" charset="-78"/>
                <a:hlinkClick r:id="rId3"/>
              </a:rPr>
              <a:t>١٤</a:t>
            </a:r>
            <a:r>
              <a:rPr lang="ur-PK" sz="1400" b="1" dirty="0">
                <a:effectLst/>
                <a:latin typeface="Attari_Quraan_Word" panose="02000000000000000000" pitchFamily="2" charset="-78"/>
                <a:cs typeface="Attari_Quraan_Word" panose="02000000000000000000" pitchFamily="2" charset="-78"/>
              </a:rPr>
              <a:t>﴾</a:t>
            </a:r>
            <a:r>
              <a:rPr lang="ur-PK" sz="1400" b="1" dirty="0">
                <a:latin typeface="Attari_Quraan_Word" panose="02000000000000000000" pitchFamily="2" charset="-78"/>
                <a:cs typeface="Attari_Quraan_Word" panose="02000000000000000000" pitchFamily="2" charset="-78"/>
              </a:rPr>
              <a:t> </a:t>
            </a:r>
          </a:p>
          <a:p>
            <a:pPr algn="ctr" rtl="1"/>
            <a:r>
              <a:rPr lang="ur-PK" sz="1400" b="1" dirty="0">
                <a:effectLst/>
                <a:latin typeface="Jameel Noori Nastaleeq" panose="02000503000000020004" pitchFamily="2" charset="-78"/>
                <a:cs typeface="Jameel Noori Nastaleeq" panose="02000503000000020004" pitchFamily="2" charset="-78"/>
              </a:rPr>
              <a:t>اور میری یاد کے لیے نماز قائم کر</a:t>
            </a:r>
            <a:r>
              <a:rPr lang="en-US" sz="1400" b="1" dirty="0">
                <a:effectLst/>
                <a:latin typeface="Jameel Noori Nastaleeq" panose="02000503000000020004" pitchFamily="2" charset="-78"/>
                <a:cs typeface="Jameel Noori Nastaleeq" panose="02000503000000020004" pitchFamily="2" charset="-78"/>
              </a:rPr>
              <a:t>.</a:t>
            </a:r>
            <a:r>
              <a:rPr lang="ur-PK" sz="1400" b="1" baseline="0" dirty="0">
                <a:effectLst/>
                <a:latin typeface="Jameel Noori Nastaleeq" panose="02000503000000020004" pitchFamily="2" charset="-78"/>
                <a:cs typeface="Jameel Noori Nastaleeq" panose="02000503000000020004" pitchFamily="2" charset="-78"/>
              </a:rPr>
              <a:t> (سورہ طہ۔14)</a:t>
            </a:r>
          </a:p>
          <a:p>
            <a:pPr algn="r" rtl="1"/>
            <a:r>
              <a:rPr lang="ur-PK" sz="1400" baseline="0" dirty="0">
                <a:effectLst/>
                <a:latin typeface="Jameel Noori Nastaleeq" panose="02000503000000020004" pitchFamily="2" charset="-78"/>
                <a:cs typeface="Jameel Noori Nastaleeq" panose="02000503000000020004" pitchFamily="2" charset="-78"/>
              </a:rPr>
              <a:t>نماز کو پڑھنے کا مقصود ہی اللہ تعالیٰ نے یہ بتایا ہے کہ اس میں میری طرف دھیان ہو اور میری یاد دل میں ہو۔</a:t>
            </a:r>
          </a:p>
          <a:p>
            <a:pPr algn="r" rtl="1"/>
            <a:r>
              <a:rPr lang="ur-PK" sz="1400" baseline="0" dirty="0">
                <a:effectLst/>
                <a:latin typeface="Jameel Noori Nastaleeq" panose="02000503000000020004" pitchFamily="2" charset="-78"/>
                <a:cs typeface="Jameel Noori Nastaleeq" panose="02000503000000020004" pitchFamily="2" charset="-78"/>
              </a:rPr>
              <a:t>لیکن ہمارا یہ حال ہے کہ " </a:t>
            </a:r>
            <a:r>
              <a:rPr lang="ur-PK" sz="1400" b="1" baseline="0" dirty="0">
                <a:effectLst/>
                <a:latin typeface="Jameel Noori Nastaleeq" panose="02000503000000020004" pitchFamily="2" charset="-78"/>
                <a:cs typeface="Jameel Noori Nastaleeq" panose="02000503000000020004" pitchFamily="2" charset="-78"/>
              </a:rPr>
              <a:t>کون کہتا ہے کہ ملاقات نہیں ہوتی ہے </a:t>
            </a:r>
          </a:p>
          <a:p>
            <a:pPr algn="r" rtl="1"/>
            <a:r>
              <a:rPr lang="ur-PK" sz="1400" b="1" baseline="0" dirty="0">
                <a:effectLst/>
                <a:latin typeface="Jameel Noori Nastaleeq" panose="02000503000000020004" pitchFamily="2" charset="-78"/>
                <a:cs typeface="Jameel Noori Nastaleeq" panose="02000503000000020004" pitchFamily="2" charset="-78"/>
              </a:rPr>
              <a:t>		روز ملتے ہیں مگر بات نہیں ہوتی ہے </a:t>
            </a:r>
          </a:p>
          <a:p>
            <a:pPr algn="r" rtl="1"/>
            <a:r>
              <a:rPr lang="ur-PK" sz="1400" dirty="0">
                <a:latin typeface="Jameel Noori Nastaleeq" panose="02000503000000020004" pitchFamily="2" charset="-78"/>
                <a:cs typeface="Jameel Noori Nastaleeq" panose="02000503000000020004" pitchFamily="2" charset="-78"/>
              </a:rPr>
              <a:t>دن میں پانچ بار اللہ کے آگے کھڑے ہوتے ہیں رکوع اور سجود کرتے ہیں اور سلام پھیر لیتے ہیں لیکن ہم میں سے کتنے ہیں جو اس نماز میں اللہ سے بات چیت کرتے ہیں ، اللہ سے قریب ہوتے ہیں اور اللہ</a:t>
            </a:r>
            <a:r>
              <a:rPr lang="ur-PK" sz="1400" baseline="0" dirty="0">
                <a:latin typeface="Jameel Noori Nastaleeq" panose="02000503000000020004" pitchFamily="2" charset="-78"/>
                <a:cs typeface="Jameel Noori Nastaleeq" panose="02000503000000020004" pitchFamily="2" charset="-78"/>
              </a:rPr>
              <a:t> کو حاضراور ناظر جان کر نماز پڑھتے ہیں جو لوگ اس طرح کی نماز پڑھتے ہیں وہی نماز کے بعد بھی اپنے آپ کو اللہ کے سامنے محسوس کرتے ہیں اور ان کی زندگیوں میں اعلیٰ اخلاق نظر آتے ہیں۔ </a:t>
            </a:r>
          </a:p>
          <a:p>
            <a:pPr algn="r" rtl="1"/>
            <a:endParaRPr lang="en-US" sz="1400" dirty="0">
              <a:latin typeface="Jameel Noori Nastaleeq" panose="02000503000000020004" pitchFamily="2" charset="-78"/>
              <a:cs typeface="Jameel Noori Nastaleeq" panose="02000503000000020004" pitchFamily="2" charset="-78"/>
            </a:endParaRPr>
          </a:p>
          <a:p>
            <a:pPr algn="ctr" defTabSz="929305" rtl="1">
              <a:defRPr/>
            </a:pPr>
            <a:endParaRPr lang="en-US" sz="1400" dirty="0">
              <a:solidFill>
                <a:prstClr val="black"/>
              </a:solidFill>
              <a:latin typeface="Jameel Noori Nastaleeq" panose="02000503000000020004" pitchFamily="2" charset="-78"/>
              <a:cs typeface="Jameel Noori Nastaleeq" panose="02000503000000020004" pitchFamily="2" charset="-78"/>
            </a:endParaRPr>
          </a:p>
          <a:p>
            <a:endParaRPr lang="en-US" sz="1400" dirty="0"/>
          </a:p>
        </p:txBody>
      </p:sp>
      <p:sp>
        <p:nvSpPr>
          <p:cNvPr id="4" name="Slide Number Placeholder 3"/>
          <p:cNvSpPr>
            <a:spLocks noGrp="1"/>
          </p:cNvSpPr>
          <p:nvPr>
            <p:ph type="sldNum" sz="quarter" idx="10"/>
          </p:nvPr>
        </p:nvSpPr>
        <p:spPr/>
        <p:txBody>
          <a:bodyPr/>
          <a:lstStyle/>
          <a:p>
            <a:fld id="{351D912A-4285-4C68-A916-45E37E8ED05C}" type="slidenum">
              <a:rPr lang="en-US" smtClean="0"/>
              <a:t>9</a:t>
            </a:fld>
            <a:endParaRPr lang="en-US" dirty="0"/>
          </a:p>
        </p:txBody>
      </p:sp>
      <p:sp>
        <p:nvSpPr>
          <p:cNvPr id="5" name="Date Placeholder 4"/>
          <p:cNvSpPr>
            <a:spLocks noGrp="1"/>
          </p:cNvSpPr>
          <p:nvPr>
            <p:ph type="dt" idx="11"/>
          </p:nvPr>
        </p:nvSpPr>
        <p:spPr/>
        <p:txBody>
          <a:bodyPr/>
          <a:lstStyle/>
          <a:p>
            <a:fld id="{37387E4C-DC71-4B8A-8129-66A10F5A2BA1}" type="datetime1">
              <a:rPr lang="en-US" smtClean="0"/>
              <a:t>3/18/2020</a:t>
            </a:fld>
            <a:endParaRPr lang="en-US" dirty="0"/>
          </a:p>
        </p:txBody>
      </p:sp>
    </p:spTree>
    <p:extLst>
      <p:ext uri="{BB962C8B-B14F-4D97-AF65-F5344CB8AC3E}">
        <p14:creationId xmlns:p14="http://schemas.microsoft.com/office/powerpoint/2010/main" val="205308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9144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8" rIns="68595" bIns="34298" rtlCol="0" anchor="ctr"/>
          <a:lstStyle/>
          <a:p>
            <a:pPr algn="ctr"/>
            <a:endParaRPr lang="en-US" sz="1350" dirty="0">
              <a:solidFill>
                <a:prstClr val="white"/>
              </a:solidFill>
            </a:endParaRPr>
          </a:p>
        </p:txBody>
      </p:sp>
      <p:sp>
        <p:nvSpPr>
          <p:cNvPr id="2" name="Title 1"/>
          <p:cNvSpPr>
            <a:spLocks noGrp="1"/>
          </p:cNvSpPr>
          <p:nvPr>
            <p:ph type="ctrTitle"/>
          </p:nvPr>
        </p:nvSpPr>
        <p:spPr>
          <a:xfrm>
            <a:off x="685800" y="3887117"/>
            <a:ext cx="7772400" cy="610820"/>
          </a:xfrm>
        </p:spPr>
        <p:txBody>
          <a:bodyPr/>
          <a:lstStyle>
            <a:lvl1pPr algn="ctr">
              <a:defRPr lang="en-US" sz="3001"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371600" y="4399020"/>
            <a:ext cx="6400800" cy="764440"/>
          </a:xfrm>
        </p:spPr>
        <p:txBody>
          <a:bodyPr>
            <a:normAutofit/>
          </a:bodyPr>
          <a:lstStyle>
            <a:lvl1pPr marL="0" indent="0" algn="ctr">
              <a:buNone/>
              <a:defRPr lang="en-US" sz="1800" kern="1200" smtClean="0">
                <a:solidFill>
                  <a:schemeClr val="tx1">
                    <a:lumMod val="65000"/>
                    <a:lumOff val="35000"/>
                  </a:schemeClr>
                </a:solidFill>
                <a:latin typeface="+mj-lt"/>
                <a:ea typeface="+mj-ea"/>
                <a:cs typeface="+mj-cs"/>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206585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26"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26"/>
            </a:lvl1pPr>
            <a:lvl2pPr>
              <a:defRPr sz="2776"/>
            </a:lvl2pPr>
            <a:lvl3pPr>
              <a:defRPr sz="2401"/>
            </a:lvl3pPr>
            <a:lvl4pPr>
              <a:defRPr sz="2026"/>
            </a:lvl4pPr>
            <a:lvl5pPr>
              <a:defRPr sz="2026"/>
            </a:lvl5pPr>
            <a:lvl6pPr>
              <a:defRPr sz="2026"/>
            </a:lvl6pPr>
            <a:lvl7pPr>
              <a:defRPr sz="2026"/>
            </a:lvl7pPr>
            <a:lvl8pPr>
              <a:defRPr sz="2026"/>
            </a:lvl8pPr>
            <a:lvl9pPr>
              <a:defRPr sz="202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25"/>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313465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26"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26"/>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en-US" dirty="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25"/>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575432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129459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2381305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slidemodel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4" y="2870634"/>
            <a:ext cx="4449167" cy="711081"/>
          </a:xfr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852064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3" y="3886200"/>
            <a:ext cx="9144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a:endParaRPr lang="en-US" sz="1455" dirty="0">
              <a:solidFill>
                <a:prstClr val="white"/>
              </a:solidFill>
            </a:endParaRPr>
          </a:p>
        </p:txBody>
      </p:sp>
      <p:sp>
        <p:nvSpPr>
          <p:cNvPr id="2" name="Title 1"/>
          <p:cNvSpPr>
            <a:spLocks noGrp="1"/>
          </p:cNvSpPr>
          <p:nvPr>
            <p:ph type="ctrTitle"/>
          </p:nvPr>
        </p:nvSpPr>
        <p:spPr>
          <a:xfrm>
            <a:off x="685803" y="3887117"/>
            <a:ext cx="7772400" cy="610820"/>
          </a:xfrm>
        </p:spPr>
        <p:txBody>
          <a:bodyPr/>
          <a:lstStyle>
            <a:lvl1pPr algn="ctr">
              <a:defRPr lang="en-US" sz="2999"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371600" y="4399020"/>
            <a:ext cx="6400800" cy="764440"/>
          </a:xfrm>
        </p:spPr>
        <p:txBody>
          <a:bodyPr>
            <a:normAutofit/>
          </a:bodyPr>
          <a:lstStyle>
            <a:lvl1pPr marL="0" indent="0" algn="ctr">
              <a:buNone/>
              <a:defRPr lang="en-US" sz="1798" kern="1200" smtClean="0">
                <a:solidFill>
                  <a:schemeClr val="tx1">
                    <a:lumMod val="65000"/>
                    <a:lumOff val="35000"/>
                  </a:schemeClr>
                </a:solidFill>
                <a:latin typeface="+mj-lt"/>
                <a:ea typeface="+mj-ea"/>
                <a:cs typeface="+mj-cs"/>
              </a:defRPr>
            </a:lvl1pPr>
            <a:lvl2pPr marL="456811" indent="0" algn="ctr">
              <a:buNone/>
              <a:defRPr>
                <a:solidFill>
                  <a:schemeClr val="tx1">
                    <a:tint val="75000"/>
                  </a:schemeClr>
                </a:solidFill>
              </a:defRPr>
            </a:lvl2pPr>
            <a:lvl3pPr marL="913623" indent="0" algn="ctr">
              <a:buNone/>
              <a:defRPr>
                <a:solidFill>
                  <a:schemeClr val="tx1">
                    <a:tint val="75000"/>
                  </a:schemeClr>
                </a:solidFill>
              </a:defRPr>
            </a:lvl3pPr>
            <a:lvl4pPr marL="1370435" indent="0" algn="ctr">
              <a:buNone/>
              <a:defRPr>
                <a:solidFill>
                  <a:schemeClr val="tx1">
                    <a:tint val="75000"/>
                  </a:schemeClr>
                </a:solidFill>
              </a:defRPr>
            </a:lvl4pPr>
            <a:lvl5pPr marL="1827246" indent="0" algn="ctr">
              <a:buNone/>
              <a:defRPr>
                <a:solidFill>
                  <a:schemeClr val="tx1">
                    <a:tint val="75000"/>
                  </a:schemeClr>
                </a:solidFill>
              </a:defRPr>
            </a:lvl5pPr>
            <a:lvl6pPr marL="2284057" indent="0" algn="ctr">
              <a:buNone/>
              <a:defRPr>
                <a:solidFill>
                  <a:schemeClr val="tx1">
                    <a:tint val="75000"/>
                  </a:schemeClr>
                </a:solidFill>
              </a:defRPr>
            </a:lvl6pPr>
            <a:lvl7pPr marL="2740869" indent="0" algn="ctr">
              <a:buNone/>
              <a:defRPr>
                <a:solidFill>
                  <a:schemeClr val="tx1">
                    <a:tint val="75000"/>
                  </a:schemeClr>
                </a:solidFill>
              </a:defRPr>
            </a:lvl7pPr>
            <a:lvl8pPr marL="3197680" indent="0" algn="ctr">
              <a:buNone/>
              <a:defRPr>
                <a:solidFill>
                  <a:schemeClr val="tx1">
                    <a:tint val="75000"/>
                  </a:schemeClr>
                </a:solidFill>
              </a:defRPr>
            </a:lvl8pPr>
            <a:lvl9pPr marL="36544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dirty="0"/>
          </a:p>
        </p:txBody>
      </p:sp>
    </p:spTree>
    <p:extLst>
      <p:ext uri="{BB962C8B-B14F-4D97-AF65-F5344CB8AC3E}">
        <p14:creationId xmlns:p14="http://schemas.microsoft.com/office/powerpoint/2010/main" val="326913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30" indent="0" algn="ctr">
              <a:buNone/>
              <a:defRPr>
                <a:solidFill>
                  <a:schemeClr val="tx1">
                    <a:tint val="75000"/>
                  </a:schemeClr>
                </a:solidFill>
              </a:defRPr>
            </a:lvl2pPr>
            <a:lvl3pPr marL="913661" indent="0" algn="ctr">
              <a:buNone/>
              <a:defRPr>
                <a:solidFill>
                  <a:schemeClr val="tx1">
                    <a:tint val="75000"/>
                  </a:schemeClr>
                </a:solidFill>
              </a:defRPr>
            </a:lvl3pPr>
            <a:lvl4pPr marL="1370492" indent="0" algn="ctr">
              <a:buNone/>
              <a:defRPr>
                <a:solidFill>
                  <a:schemeClr val="tx1">
                    <a:tint val="75000"/>
                  </a:schemeClr>
                </a:solidFill>
              </a:defRPr>
            </a:lvl4pPr>
            <a:lvl5pPr marL="1827322" indent="0" algn="ctr">
              <a:buNone/>
              <a:defRPr>
                <a:solidFill>
                  <a:schemeClr val="tx1">
                    <a:tint val="75000"/>
                  </a:schemeClr>
                </a:solidFill>
              </a:defRPr>
            </a:lvl5pPr>
            <a:lvl6pPr marL="2284153" indent="0" algn="ctr">
              <a:buNone/>
              <a:defRPr>
                <a:solidFill>
                  <a:schemeClr val="tx1">
                    <a:tint val="75000"/>
                  </a:schemeClr>
                </a:solidFill>
              </a:defRPr>
            </a:lvl6pPr>
            <a:lvl7pPr marL="2740983" indent="0" algn="ctr">
              <a:buNone/>
              <a:defRPr>
                <a:solidFill>
                  <a:schemeClr val="tx1">
                    <a:tint val="75000"/>
                  </a:schemeClr>
                </a:solidFill>
              </a:defRPr>
            </a:lvl7pPr>
            <a:lvl8pPr marL="3197813" indent="0" algn="ctr">
              <a:buNone/>
              <a:defRPr>
                <a:solidFill>
                  <a:schemeClr val="tx1">
                    <a:tint val="75000"/>
                  </a:schemeClr>
                </a:solidFill>
              </a:defRPr>
            </a:lvl8pPr>
            <a:lvl9pPr marL="36546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735034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399799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972"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23">
                <a:solidFill>
                  <a:schemeClr val="tx1">
                    <a:tint val="75000"/>
                  </a:schemeClr>
                </a:solidFill>
              </a:defRPr>
            </a:lvl1pPr>
            <a:lvl2pPr marL="456830" indent="0">
              <a:buNone/>
              <a:defRPr sz="1798">
                <a:solidFill>
                  <a:schemeClr val="tx1">
                    <a:tint val="75000"/>
                  </a:schemeClr>
                </a:solidFill>
              </a:defRPr>
            </a:lvl2pPr>
            <a:lvl3pPr marL="913661" indent="0">
              <a:buNone/>
              <a:defRPr sz="1573">
                <a:solidFill>
                  <a:schemeClr val="tx1">
                    <a:tint val="75000"/>
                  </a:schemeClr>
                </a:solidFill>
              </a:defRPr>
            </a:lvl3pPr>
            <a:lvl4pPr marL="1370492" indent="0">
              <a:buNone/>
              <a:defRPr sz="1423">
                <a:solidFill>
                  <a:schemeClr val="tx1">
                    <a:tint val="75000"/>
                  </a:schemeClr>
                </a:solidFill>
              </a:defRPr>
            </a:lvl4pPr>
            <a:lvl5pPr marL="1827322" indent="0">
              <a:buNone/>
              <a:defRPr sz="1423">
                <a:solidFill>
                  <a:schemeClr val="tx1">
                    <a:tint val="75000"/>
                  </a:schemeClr>
                </a:solidFill>
              </a:defRPr>
            </a:lvl5pPr>
            <a:lvl6pPr marL="2284153" indent="0">
              <a:buNone/>
              <a:defRPr sz="1423">
                <a:solidFill>
                  <a:schemeClr val="tx1">
                    <a:tint val="75000"/>
                  </a:schemeClr>
                </a:solidFill>
              </a:defRPr>
            </a:lvl6pPr>
            <a:lvl7pPr marL="2740983" indent="0">
              <a:buNone/>
              <a:defRPr sz="1423">
                <a:solidFill>
                  <a:schemeClr val="tx1">
                    <a:tint val="75000"/>
                  </a:schemeClr>
                </a:solidFill>
              </a:defRPr>
            </a:lvl7pPr>
            <a:lvl8pPr marL="3197813" indent="0">
              <a:buNone/>
              <a:defRPr sz="1423">
                <a:solidFill>
                  <a:schemeClr val="tx1">
                    <a:tint val="75000"/>
                  </a:schemeClr>
                </a:solidFill>
              </a:defRPr>
            </a:lvl8pPr>
            <a:lvl9pPr marL="3654644" indent="0">
              <a:buNone/>
              <a:defRPr sz="142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5030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773"/>
            </a:lvl1pPr>
            <a:lvl2pPr>
              <a:defRPr sz="2398"/>
            </a:lvl2pPr>
            <a:lvl3pPr>
              <a:defRPr sz="2023"/>
            </a:lvl3pPr>
            <a:lvl4pPr>
              <a:defRPr sz="1798"/>
            </a:lvl4pPr>
            <a:lvl5pPr>
              <a:defRPr sz="1798"/>
            </a:lvl5pPr>
            <a:lvl6pPr>
              <a:defRPr sz="1798"/>
            </a:lvl6pPr>
            <a:lvl7pPr>
              <a:defRPr sz="1798"/>
            </a:lvl7pPr>
            <a:lvl8pPr>
              <a:defRPr sz="1798"/>
            </a:lvl8pPr>
            <a:lvl9pPr>
              <a:defRPr sz="17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773"/>
            </a:lvl1pPr>
            <a:lvl2pPr>
              <a:defRPr sz="2398"/>
            </a:lvl2pPr>
            <a:lvl3pPr>
              <a:defRPr sz="2023"/>
            </a:lvl3pPr>
            <a:lvl4pPr>
              <a:defRPr sz="1798"/>
            </a:lvl4pPr>
            <a:lvl5pPr>
              <a:defRPr sz="1798"/>
            </a:lvl5pPr>
            <a:lvl6pPr>
              <a:defRPr sz="1798"/>
            </a:lvl6pPr>
            <a:lvl7pPr>
              <a:defRPr sz="1798"/>
            </a:lvl7pPr>
            <a:lvl8pPr>
              <a:defRPr sz="1798"/>
            </a:lvl8pPr>
            <a:lvl9pPr>
              <a:defRPr sz="17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25558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2745833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7"/>
            <a:ext cx="4040188" cy="639763"/>
          </a:xfrm>
        </p:spPr>
        <p:txBody>
          <a:bodyPr anchor="b"/>
          <a:lstStyle>
            <a:lvl1pPr marL="0" indent="0">
              <a:buNone/>
              <a:defRPr sz="2398" b="1"/>
            </a:lvl1pPr>
            <a:lvl2pPr marL="456830" indent="0">
              <a:buNone/>
              <a:defRPr sz="2023" b="1"/>
            </a:lvl2pPr>
            <a:lvl3pPr marL="913661" indent="0">
              <a:buNone/>
              <a:defRPr sz="1798" b="1"/>
            </a:lvl3pPr>
            <a:lvl4pPr marL="1370492" indent="0">
              <a:buNone/>
              <a:defRPr sz="1573" b="1"/>
            </a:lvl4pPr>
            <a:lvl5pPr marL="1827322" indent="0">
              <a:buNone/>
              <a:defRPr sz="1573" b="1"/>
            </a:lvl5pPr>
            <a:lvl6pPr marL="2284153" indent="0">
              <a:buNone/>
              <a:defRPr sz="1573" b="1"/>
            </a:lvl6pPr>
            <a:lvl7pPr marL="2740983" indent="0">
              <a:buNone/>
              <a:defRPr sz="1573" b="1"/>
            </a:lvl7pPr>
            <a:lvl8pPr marL="3197813" indent="0">
              <a:buNone/>
              <a:defRPr sz="1573" b="1"/>
            </a:lvl8pPr>
            <a:lvl9pPr marL="3654644" indent="0">
              <a:buNone/>
              <a:defRPr sz="1573" b="1"/>
            </a:lvl9pPr>
          </a:lstStyle>
          <a:p>
            <a:pPr lvl="0"/>
            <a:r>
              <a:rPr lang="en-US"/>
              <a:t>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398"/>
            </a:lvl1pPr>
            <a:lvl2pPr>
              <a:defRPr sz="2023"/>
            </a:lvl2pPr>
            <a:lvl3pPr>
              <a:defRPr sz="1798"/>
            </a:lvl3pPr>
            <a:lvl4pPr>
              <a:defRPr sz="1573"/>
            </a:lvl4pPr>
            <a:lvl5pPr>
              <a:defRPr sz="1573"/>
            </a:lvl5pPr>
            <a:lvl6pPr>
              <a:defRPr sz="1573"/>
            </a:lvl6pPr>
            <a:lvl7pPr>
              <a:defRPr sz="1573"/>
            </a:lvl7pPr>
            <a:lvl8pPr>
              <a:defRPr sz="1573"/>
            </a:lvl8pPr>
            <a:lvl9pPr>
              <a:defRPr sz="157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7"/>
            <a:ext cx="4041775" cy="639763"/>
          </a:xfrm>
        </p:spPr>
        <p:txBody>
          <a:bodyPr anchor="b"/>
          <a:lstStyle>
            <a:lvl1pPr marL="0" indent="0">
              <a:buNone/>
              <a:defRPr sz="2398" b="1"/>
            </a:lvl1pPr>
            <a:lvl2pPr marL="456830" indent="0">
              <a:buNone/>
              <a:defRPr sz="2023" b="1"/>
            </a:lvl2pPr>
            <a:lvl3pPr marL="913661" indent="0">
              <a:buNone/>
              <a:defRPr sz="1798" b="1"/>
            </a:lvl3pPr>
            <a:lvl4pPr marL="1370492" indent="0">
              <a:buNone/>
              <a:defRPr sz="1573" b="1"/>
            </a:lvl4pPr>
            <a:lvl5pPr marL="1827322" indent="0">
              <a:buNone/>
              <a:defRPr sz="1573" b="1"/>
            </a:lvl5pPr>
            <a:lvl6pPr marL="2284153" indent="0">
              <a:buNone/>
              <a:defRPr sz="1573" b="1"/>
            </a:lvl6pPr>
            <a:lvl7pPr marL="2740983" indent="0">
              <a:buNone/>
              <a:defRPr sz="1573" b="1"/>
            </a:lvl7pPr>
            <a:lvl8pPr marL="3197813" indent="0">
              <a:buNone/>
              <a:defRPr sz="1573" b="1"/>
            </a:lvl8pPr>
            <a:lvl9pPr marL="3654644" indent="0">
              <a:buNone/>
              <a:defRPr sz="1573"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398"/>
            </a:lvl1pPr>
            <a:lvl2pPr>
              <a:defRPr sz="2023"/>
            </a:lvl2pPr>
            <a:lvl3pPr>
              <a:defRPr sz="1798"/>
            </a:lvl3pPr>
            <a:lvl4pPr>
              <a:defRPr sz="1573"/>
            </a:lvl4pPr>
            <a:lvl5pPr>
              <a:defRPr sz="1573"/>
            </a:lvl5pPr>
            <a:lvl6pPr>
              <a:defRPr sz="1573"/>
            </a:lvl6pPr>
            <a:lvl7pPr>
              <a:defRPr sz="1573"/>
            </a:lvl7pPr>
            <a:lvl8pPr>
              <a:defRPr sz="1573"/>
            </a:lvl8pPr>
            <a:lvl9pPr>
              <a:defRPr sz="157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90172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698"/>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018624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698"/>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932101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234359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6"/>
            <a:ext cx="3008313" cy="1162051"/>
          </a:xfrm>
        </p:spPr>
        <p:txBody>
          <a:bodyPr anchor="b"/>
          <a:lstStyle>
            <a:lvl1pPr algn="l">
              <a:defRPr sz="2023" b="1"/>
            </a:lvl1pPr>
          </a:lstStyle>
          <a:p>
            <a:r>
              <a:rPr lang="en-US"/>
              <a:t>Click to edit Master title style</a:t>
            </a:r>
          </a:p>
        </p:txBody>
      </p:sp>
      <p:sp>
        <p:nvSpPr>
          <p:cNvPr id="3" name="Content Placeholder 2"/>
          <p:cNvSpPr>
            <a:spLocks noGrp="1"/>
          </p:cNvSpPr>
          <p:nvPr>
            <p:ph idx="1"/>
          </p:nvPr>
        </p:nvSpPr>
        <p:spPr>
          <a:xfrm>
            <a:off x="3575050" y="273059"/>
            <a:ext cx="5111750" cy="5853113"/>
          </a:xfrm>
        </p:spPr>
        <p:txBody>
          <a:bodyPr/>
          <a:lstStyle>
            <a:lvl1pPr>
              <a:defRPr sz="3224"/>
            </a:lvl1pPr>
            <a:lvl2pPr>
              <a:defRPr sz="2773"/>
            </a:lvl2pPr>
            <a:lvl3pPr>
              <a:defRPr sz="2398"/>
            </a:lvl3pPr>
            <a:lvl4pPr>
              <a:defRPr sz="2023"/>
            </a:lvl4pPr>
            <a:lvl5pPr>
              <a:defRPr sz="2023"/>
            </a:lvl5pPr>
            <a:lvl6pPr>
              <a:defRPr sz="2023"/>
            </a:lvl6pPr>
            <a:lvl7pPr>
              <a:defRPr sz="2023"/>
            </a:lvl7pPr>
            <a:lvl8pPr>
              <a:defRPr sz="2023"/>
            </a:lvl8pPr>
            <a:lvl9pPr>
              <a:defRPr sz="202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23"/>
            </a:lvl1pPr>
            <a:lvl2pPr marL="456830" indent="0">
              <a:buNone/>
              <a:defRPr sz="1200"/>
            </a:lvl2pPr>
            <a:lvl3pPr marL="913661" indent="0">
              <a:buNone/>
              <a:defRPr sz="975"/>
            </a:lvl3pPr>
            <a:lvl4pPr marL="1370492" indent="0">
              <a:buNone/>
              <a:defRPr sz="900"/>
            </a:lvl4pPr>
            <a:lvl5pPr marL="1827322" indent="0">
              <a:buNone/>
              <a:defRPr sz="900"/>
            </a:lvl5pPr>
            <a:lvl6pPr marL="2284153" indent="0">
              <a:buNone/>
              <a:defRPr sz="900"/>
            </a:lvl6pPr>
            <a:lvl7pPr marL="2740983" indent="0">
              <a:buNone/>
              <a:defRPr sz="900"/>
            </a:lvl7pPr>
            <a:lvl8pPr marL="3197813" indent="0">
              <a:buNone/>
              <a:defRPr sz="900"/>
            </a:lvl8pPr>
            <a:lvl9pPr marL="3654644"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54430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4800607"/>
            <a:ext cx="5486400" cy="566739"/>
          </a:xfrm>
        </p:spPr>
        <p:txBody>
          <a:bodyPr anchor="b"/>
          <a:lstStyle>
            <a:lvl1pPr algn="l">
              <a:defRPr sz="2023" b="1"/>
            </a:lvl1pPr>
          </a:lstStyle>
          <a:p>
            <a:r>
              <a:rPr lang="en-US"/>
              <a:t>Click to edit Master title style</a:t>
            </a:r>
          </a:p>
        </p:txBody>
      </p:sp>
      <p:sp>
        <p:nvSpPr>
          <p:cNvPr id="3" name="Picture Placeholder 2"/>
          <p:cNvSpPr>
            <a:spLocks noGrp="1"/>
          </p:cNvSpPr>
          <p:nvPr>
            <p:ph type="pic" idx="1"/>
          </p:nvPr>
        </p:nvSpPr>
        <p:spPr>
          <a:xfrm>
            <a:off x="1792291" y="612775"/>
            <a:ext cx="5486400" cy="4114800"/>
          </a:xfrm>
        </p:spPr>
        <p:txBody>
          <a:bodyPr/>
          <a:lstStyle>
            <a:lvl1pPr marL="0" indent="0">
              <a:buNone/>
              <a:defRPr sz="3224"/>
            </a:lvl1pPr>
            <a:lvl2pPr marL="456830" indent="0">
              <a:buNone/>
              <a:defRPr sz="2773"/>
            </a:lvl2pPr>
            <a:lvl3pPr marL="913661" indent="0">
              <a:buNone/>
              <a:defRPr sz="2398"/>
            </a:lvl3pPr>
            <a:lvl4pPr marL="1370492" indent="0">
              <a:buNone/>
              <a:defRPr sz="2023"/>
            </a:lvl4pPr>
            <a:lvl5pPr marL="1827322" indent="0">
              <a:buNone/>
              <a:defRPr sz="2023"/>
            </a:lvl5pPr>
            <a:lvl6pPr marL="2284153" indent="0">
              <a:buNone/>
              <a:defRPr sz="2023"/>
            </a:lvl6pPr>
            <a:lvl7pPr marL="2740983" indent="0">
              <a:buNone/>
              <a:defRPr sz="2023"/>
            </a:lvl7pPr>
            <a:lvl8pPr marL="3197813" indent="0">
              <a:buNone/>
              <a:defRPr sz="2023"/>
            </a:lvl8pPr>
            <a:lvl9pPr marL="3654644" indent="0">
              <a:buNone/>
              <a:defRPr sz="2023"/>
            </a:lvl9pPr>
          </a:lstStyle>
          <a:p>
            <a:r>
              <a:rPr lang="en-US" dirty="0"/>
              <a:t>Click icon to add picture</a:t>
            </a:r>
          </a:p>
        </p:txBody>
      </p:sp>
      <p:sp>
        <p:nvSpPr>
          <p:cNvPr id="4" name="Text Placeholder 3"/>
          <p:cNvSpPr>
            <a:spLocks noGrp="1"/>
          </p:cNvSpPr>
          <p:nvPr>
            <p:ph type="body" sz="half" idx="2"/>
          </p:nvPr>
        </p:nvSpPr>
        <p:spPr>
          <a:xfrm>
            <a:off x="1792291" y="5367345"/>
            <a:ext cx="5486400" cy="804863"/>
          </a:xfrm>
        </p:spPr>
        <p:txBody>
          <a:bodyPr/>
          <a:lstStyle>
            <a:lvl1pPr marL="0" indent="0">
              <a:buNone/>
              <a:defRPr sz="1423"/>
            </a:lvl1pPr>
            <a:lvl2pPr marL="456830" indent="0">
              <a:buNone/>
              <a:defRPr sz="1200"/>
            </a:lvl2pPr>
            <a:lvl3pPr marL="913661" indent="0">
              <a:buNone/>
              <a:defRPr sz="975"/>
            </a:lvl3pPr>
            <a:lvl4pPr marL="1370492" indent="0">
              <a:buNone/>
              <a:defRPr sz="900"/>
            </a:lvl4pPr>
            <a:lvl5pPr marL="1827322" indent="0">
              <a:buNone/>
              <a:defRPr sz="900"/>
            </a:lvl5pPr>
            <a:lvl6pPr marL="2284153" indent="0">
              <a:buNone/>
              <a:defRPr sz="900"/>
            </a:lvl6pPr>
            <a:lvl7pPr marL="2740983" indent="0">
              <a:buNone/>
              <a:defRPr sz="900"/>
            </a:lvl7pPr>
            <a:lvl8pPr marL="3197813" indent="0">
              <a:buNone/>
              <a:defRPr sz="900"/>
            </a:lvl8pPr>
            <a:lvl9pPr marL="3654644"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524380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370159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532493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lidemodel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4" y="2870640"/>
            <a:ext cx="4449167" cy="711081"/>
          </a:xfrm>
        </p:spPr>
        <p:txBody>
          <a:bodyPr>
            <a:normAutofit/>
          </a:bodyPr>
          <a:lstStyle>
            <a:lvl1pPr algn="ctr">
              <a:defRPr sz="2698"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744323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3021787"/>
            <a:ext cx="8246070" cy="2239673"/>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5261460"/>
            <a:ext cx="8231372" cy="814427"/>
          </a:xfrm>
        </p:spPr>
        <p:txBody>
          <a:bodyPr>
            <a:normAutofit/>
          </a:bodyPr>
          <a:lstStyle>
            <a:lvl1pPr marL="0" indent="0" algn="l">
              <a:buNone/>
              <a:defRPr sz="2800" b="0" i="0">
                <a:solidFill>
                  <a:srgbClr val="5EEC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59714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3829309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782113"/>
            <a:ext cx="8246070" cy="1018035"/>
          </a:xfrm>
        </p:spPr>
        <p:txBody>
          <a:bodyPr>
            <a:normAutofit/>
          </a:bodyPr>
          <a:lstStyle>
            <a:lvl1pPr algn="l">
              <a:defRPr sz="3600" baseline="0">
                <a:solidFill>
                  <a:srgbClr val="5EEC3C"/>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448966" y="2003753"/>
            <a:ext cx="8246070" cy="4479344"/>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01938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7593" y="578507"/>
            <a:ext cx="5967443" cy="967132"/>
          </a:xfrm>
        </p:spPr>
        <p:txBody>
          <a:bodyPr>
            <a:normAutofit/>
          </a:bodyPr>
          <a:lstStyle>
            <a:lvl1pPr algn="l">
              <a:defRPr sz="3600">
                <a:solidFill>
                  <a:srgbClr val="5EEC3C"/>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2727593" y="1596541"/>
            <a:ext cx="5967443" cy="468141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2474754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986964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400668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8" y="782114"/>
            <a:ext cx="8093365" cy="1018033"/>
          </a:xfrm>
        </p:spPr>
        <p:txBody>
          <a:bodyPr>
            <a:normAutofit/>
          </a:bodyPr>
          <a:lstStyle>
            <a:lvl1pPr algn="l">
              <a:defRPr sz="3600" baseline="0">
                <a:solidFill>
                  <a:srgbClr val="5EEC3C"/>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536879" y="2410965"/>
            <a:ext cx="4040188" cy="639763"/>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6879" y="3040828"/>
            <a:ext cx="4040188" cy="303505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1" y="2410965"/>
            <a:ext cx="4041775" cy="639763"/>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72001" y="3040828"/>
            <a:ext cx="4041775" cy="303505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47336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385595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150645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091148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745477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00283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976"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26">
                <a:solidFill>
                  <a:schemeClr val="tx1">
                    <a:tint val="75000"/>
                  </a:schemeClr>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3326403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08475" y="3101618"/>
            <a:ext cx="1463784"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89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27903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1"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1"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271095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149505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24616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A7759-4137-405D-91E0-43DCB6BCEC2A}" type="datetimeFigureOut">
              <a:rPr lang="en-US" smtClean="0"/>
              <a:t>3/18/2020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704095-2B50-4348-87E9-429025BFB6EE}" type="slidenum">
              <a:rPr lang="en-US" smtClean="0"/>
              <a:t>‹#›</a:t>
            </a:fld>
            <a:endParaRPr lang="en-US" dirty="0"/>
          </a:p>
        </p:txBody>
      </p:sp>
    </p:spTree>
    <p:extLst>
      <p:ext uri="{BB962C8B-B14F-4D97-AF65-F5344CB8AC3E}">
        <p14:creationId xmlns:p14="http://schemas.microsoft.com/office/powerpoint/2010/main" val="204763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457200" y="1138426"/>
            <a:ext cx="8229600" cy="4987739"/>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ACEA7759-4137-405D-91E0-43DCB6BCEC2A}" type="datetimeFigureOut">
              <a:rPr lang="en-US" smtClean="0"/>
              <a:t>3/18/2020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1B704095-2B50-4348-87E9-429025BFB6EE}" type="slidenum">
              <a:rPr lang="en-US" smtClean="0"/>
              <a:t>‹#›</a:t>
            </a:fld>
            <a:endParaRPr lang="en-US" dirty="0"/>
          </a:p>
        </p:txBody>
      </p:sp>
    </p:spTree>
    <p:extLst>
      <p:ext uri="{BB962C8B-B14F-4D97-AF65-F5344CB8AC3E}">
        <p14:creationId xmlns:p14="http://schemas.microsoft.com/office/powerpoint/2010/main" val="3301647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84" rtl="0" eaLnBrk="1" latinLnBrk="0" hangingPunct="1">
        <a:spcBef>
          <a:spcPct val="0"/>
        </a:spcBef>
        <a:buNone/>
        <a:defRPr sz="2701" kern="1200">
          <a:solidFill>
            <a:schemeClr val="tx1"/>
          </a:solidFill>
          <a:latin typeface="+mj-lt"/>
          <a:ea typeface="+mj-ea"/>
          <a:cs typeface="+mj-cs"/>
        </a:defRPr>
      </a:lvl1pPr>
    </p:titleStyle>
    <p:bodyStyle>
      <a:lvl1pPr marL="342931" indent="-342931" algn="l" defTabSz="914484" rtl="0" eaLnBrk="1" latinLnBrk="0" hangingPunct="1">
        <a:spcBef>
          <a:spcPct val="20000"/>
        </a:spcBef>
        <a:buFont typeface="Arial" pitchFamily="34" charset="0"/>
        <a:buChar char="•"/>
        <a:defRPr sz="2701" kern="1200">
          <a:solidFill>
            <a:schemeClr val="tx1"/>
          </a:solidFill>
          <a:latin typeface="+mj-lt"/>
          <a:ea typeface="+mn-ea"/>
          <a:cs typeface="+mn-cs"/>
        </a:defRPr>
      </a:lvl1pPr>
      <a:lvl2pPr marL="743018" indent="-285776" algn="l" defTabSz="914484" rtl="0" eaLnBrk="1" latinLnBrk="0" hangingPunct="1">
        <a:spcBef>
          <a:spcPct val="20000"/>
        </a:spcBef>
        <a:buFont typeface="Arial" pitchFamily="34" charset="0"/>
        <a:buChar char="–"/>
        <a:defRPr sz="2401" kern="1200">
          <a:solidFill>
            <a:schemeClr val="tx1"/>
          </a:solidFill>
          <a:latin typeface="+mj-lt"/>
          <a:ea typeface="+mn-ea"/>
          <a:cs typeface="+mn-cs"/>
        </a:defRPr>
      </a:lvl2pPr>
      <a:lvl3pPr marL="1143104" indent="-228621" algn="l" defTabSz="914484"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347" indent="-228621" algn="l" defTabSz="914484"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589" indent="-228621" algn="l" defTabSz="914484"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830"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6pPr>
      <a:lvl7pPr marL="2972073"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9pPr>
    </p:bodyStyle>
    <p:otherStyle>
      <a:defPPr>
        <a:defRPr lang="en-US"/>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3" y="274646"/>
            <a:ext cx="8229600"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457203" y="1138426"/>
            <a:ext cx="8229600" cy="4987739"/>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425404F2-BE9A-4460-8815-8F645183555F}" type="datetimeFigureOut">
              <a:rPr lang="en-US" smtClean="0"/>
              <a:pPr/>
              <a:t>3/18/2020</a:t>
            </a:fld>
            <a:endParaRPr lang="en-US" dirty="0"/>
          </a:p>
        </p:txBody>
      </p:sp>
      <p:sp>
        <p:nvSpPr>
          <p:cNvPr id="5" name="Footer Placeholder 4"/>
          <p:cNvSpPr>
            <a:spLocks noGrp="1"/>
          </p:cNvSpPr>
          <p:nvPr>
            <p:ph type="ftr" sz="quarter" idx="3"/>
          </p:nvPr>
        </p:nvSpPr>
        <p:spPr>
          <a:xfrm>
            <a:off x="3124203" y="6356358"/>
            <a:ext cx="2895600"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3" y="6356358"/>
            <a:ext cx="2133600"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4635168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913661" rtl="0" eaLnBrk="1" latinLnBrk="0" hangingPunct="1">
        <a:spcBef>
          <a:spcPct val="0"/>
        </a:spcBef>
        <a:buNone/>
        <a:defRPr sz="2698" kern="1200">
          <a:solidFill>
            <a:schemeClr val="tx1"/>
          </a:solidFill>
          <a:latin typeface="+mj-lt"/>
          <a:ea typeface="+mj-ea"/>
          <a:cs typeface="+mj-cs"/>
        </a:defRPr>
      </a:lvl1pPr>
    </p:titleStyle>
    <p:bodyStyle>
      <a:lvl1pPr marL="342623" indent="-342623" algn="l" defTabSz="913661" rtl="0" eaLnBrk="1" latinLnBrk="0" hangingPunct="1">
        <a:spcBef>
          <a:spcPct val="20000"/>
        </a:spcBef>
        <a:buFont typeface="Arial" pitchFamily="34" charset="0"/>
        <a:buChar char="•"/>
        <a:defRPr sz="2698" kern="1200">
          <a:solidFill>
            <a:schemeClr val="tx1"/>
          </a:solidFill>
          <a:latin typeface="+mj-lt"/>
          <a:ea typeface="+mn-ea"/>
          <a:cs typeface="+mn-cs"/>
        </a:defRPr>
      </a:lvl1pPr>
      <a:lvl2pPr marL="742350" indent="-285519" algn="l" defTabSz="913661" rtl="0" eaLnBrk="1" latinLnBrk="0" hangingPunct="1">
        <a:spcBef>
          <a:spcPct val="20000"/>
        </a:spcBef>
        <a:buFont typeface="Arial" pitchFamily="34" charset="0"/>
        <a:buChar char="–"/>
        <a:defRPr sz="2398" kern="1200">
          <a:solidFill>
            <a:schemeClr val="tx1"/>
          </a:solidFill>
          <a:latin typeface="+mj-lt"/>
          <a:ea typeface="+mn-ea"/>
          <a:cs typeface="+mn-cs"/>
        </a:defRPr>
      </a:lvl2pPr>
      <a:lvl3pPr marL="1142076" indent="-228416" algn="l" defTabSz="913661" rtl="0" eaLnBrk="1" latinLnBrk="0" hangingPunct="1">
        <a:spcBef>
          <a:spcPct val="20000"/>
        </a:spcBef>
        <a:buFont typeface="Arial" pitchFamily="34" charset="0"/>
        <a:buChar char="•"/>
        <a:defRPr sz="1798" kern="1200">
          <a:solidFill>
            <a:schemeClr val="tx1"/>
          </a:solidFill>
          <a:latin typeface="+mj-lt"/>
          <a:ea typeface="+mn-ea"/>
          <a:cs typeface="+mn-cs"/>
        </a:defRPr>
      </a:lvl3pPr>
      <a:lvl4pPr marL="1598907" indent="-228416" algn="l" defTabSz="913661" rtl="0" eaLnBrk="1" latinLnBrk="0" hangingPunct="1">
        <a:spcBef>
          <a:spcPct val="20000"/>
        </a:spcBef>
        <a:buFont typeface="Arial" pitchFamily="34" charset="0"/>
        <a:buChar char="–"/>
        <a:defRPr sz="1498" kern="1200">
          <a:solidFill>
            <a:schemeClr val="tx1"/>
          </a:solidFill>
          <a:latin typeface="+mj-lt"/>
          <a:ea typeface="+mn-ea"/>
          <a:cs typeface="+mn-cs"/>
        </a:defRPr>
      </a:lvl4pPr>
      <a:lvl5pPr marL="2055737" indent="-228416" algn="l" defTabSz="913661" rtl="0" eaLnBrk="1" latinLnBrk="0" hangingPunct="1">
        <a:spcBef>
          <a:spcPct val="20000"/>
        </a:spcBef>
        <a:buFont typeface="Arial" pitchFamily="34" charset="0"/>
        <a:buChar char="»"/>
        <a:defRPr sz="1498" kern="1200">
          <a:solidFill>
            <a:schemeClr val="tx1"/>
          </a:solidFill>
          <a:latin typeface="+mj-lt"/>
          <a:ea typeface="+mn-ea"/>
          <a:cs typeface="+mn-cs"/>
        </a:defRPr>
      </a:lvl5pPr>
      <a:lvl6pPr marL="2512568" indent="-228416" algn="l" defTabSz="913661" rtl="0" eaLnBrk="1" latinLnBrk="0" hangingPunct="1">
        <a:spcBef>
          <a:spcPct val="20000"/>
        </a:spcBef>
        <a:buFont typeface="Arial" pitchFamily="34" charset="0"/>
        <a:buChar char="•"/>
        <a:defRPr sz="2023" kern="1200">
          <a:solidFill>
            <a:schemeClr val="tx1"/>
          </a:solidFill>
          <a:latin typeface="+mn-lt"/>
          <a:ea typeface="+mn-ea"/>
          <a:cs typeface="+mn-cs"/>
        </a:defRPr>
      </a:lvl6pPr>
      <a:lvl7pPr marL="2969398" indent="-228416" algn="l" defTabSz="913661" rtl="0" eaLnBrk="1" latinLnBrk="0" hangingPunct="1">
        <a:spcBef>
          <a:spcPct val="20000"/>
        </a:spcBef>
        <a:buFont typeface="Arial" pitchFamily="34" charset="0"/>
        <a:buChar char="•"/>
        <a:defRPr sz="2023" kern="1200">
          <a:solidFill>
            <a:schemeClr val="tx1"/>
          </a:solidFill>
          <a:latin typeface="+mn-lt"/>
          <a:ea typeface="+mn-ea"/>
          <a:cs typeface="+mn-cs"/>
        </a:defRPr>
      </a:lvl7pPr>
      <a:lvl8pPr marL="3426229" indent="-228416" algn="l" defTabSz="913661" rtl="0" eaLnBrk="1" latinLnBrk="0" hangingPunct="1">
        <a:spcBef>
          <a:spcPct val="20000"/>
        </a:spcBef>
        <a:buFont typeface="Arial" pitchFamily="34" charset="0"/>
        <a:buChar char="•"/>
        <a:defRPr sz="2023" kern="1200">
          <a:solidFill>
            <a:schemeClr val="tx1"/>
          </a:solidFill>
          <a:latin typeface="+mn-lt"/>
          <a:ea typeface="+mn-ea"/>
          <a:cs typeface="+mn-cs"/>
        </a:defRPr>
      </a:lvl8pPr>
      <a:lvl9pPr marL="3883059" indent="-228416" algn="l" defTabSz="913661" rtl="0" eaLnBrk="1" latinLnBrk="0" hangingPunct="1">
        <a:spcBef>
          <a:spcPct val="20000"/>
        </a:spcBef>
        <a:buFont typeface="Arial" pitchFamily="34" charset="0"/>
        <a:buChar char="•"/>
        <a:defRPr sz="2023" kern="1200">
          <a:solidFill>
            <a:schemeClr val="tx1"/>
          </a:solidFill>
          <a:latin typeface="+mn-lt"/>
          <a:ea typeface="+mn-ea"/>
          <a:cs typeface="+mn-cs"/>
        </a:defRPr>
      </a:lvl9pPr>
    </p:bodyStyle>
    <p:otherStyle>
      <a:defPPr>
        <a:defRPr lang="en-US"/>
      </a:defPPr>
      <a:lvl1pPr marL="0" algn="l" defTabSz="913661" rtl="0" eaLnBrk="1" latinLnBrk="0" hangingPunct="1">
        <a:defRPr sz="1798" kern="1200">
          <a:solidFill>
            <a:schemeClr val="tx1"/>
          </a:solidFill>
          <a:latin typeface="+mn-lt"/>
          <a:ea typeface="+mn-ea"/>
          <a:cs typeface="+mn-cs"/>
        </a:defRPr>
      </a:lvl1pPr>
      <a:lvl2pPr marL="456830" algn="l" defTabSz="913661" rtl="0" eaLnBrk="1" latinLnBrk="0" hangingPunct="1">
        <a:defRPr sz="1798" kern="1200">
          <a:solidFill>
            <a:schemeClr val="tx1"/>
          </a:solidFill>
          <a:latin typeface="+mn-lt"/>
          <a:ea typeface="+mn-ea"/>
          <a:cs typeface="+mn-cs"/>
        </a:defRPr>
      </a:lvl2pPr>
      <a:lvl3pPr marL="913661" algn="l" defTabSz="913661" rtl="0" eaLnBrk="1" latinLnBrk="0" hangingPunct="1">
        <a:defRPr sz="1798" kern="1200">
          <a:solidFill>
            <a:schemeClr val="tx1"/>
          </a:solidFill>
          <a:latin typeface="+mn-lt"/>
          <a:ea typeface="+mn-ea"/>
          <a:cs typeface="+mn-cs"/>
        </a:defRPr>
      </a:lvl3pPr>
      <a:lvl4pPr marL="1370492" algn="l" defTabSz="913661" rtl="0" eaLnBrk="1" latinLnBrk="0" hangingPunct="1">
        <a:defRPr sz="1798" kern="1200">
          <a:solidFill>
            <a:schemeClr val="tx1"/>
          </a:solidFill>
          <a:latin typeface="+mn-lt"/>
          <a:ea typeface="+mn-ea"/>
          <a:cs typeface="+mn-cs"/>
        </a:defRPr>
      </a:lvl4pPr>
      <a:lvl5pPr marL="1827322" algn="l" defTabSz="913661" rtl="0" eaLnBrk="1" latinLnBrk="0" hangingPunct="1">
        <a:defRPr sz="1798" kern="1200">
          <a:solidFill>
            <a:schemeClr val="tx1"/>
          </a:solidFill>
          <a:latin typeface="+mn-lt"/>
          <a:ea typeface="+mn-ea"/>
          <a:cs typeface="+mn-cs"/>
        </a:defRPr>
      </a:lvl5pPr>
      <a:lvl6pPr marL="2284153" algn="l" defTabSz="913661" rtl="0" eaLnBrk="1" latinLnBrk="0" hangingPunct="1">
        <a:defRPr sz="1798" kern="1200">
          <a:solidFill>
            <a:schemeClr val="tx1"/>
          </a:solidFill>
          <a:latin typeface="+mn-lt"/>
          <a:ea typeface="+mn-ea"/>
          <a:cs typeface="+mn-cs"/>
        </a:defRPr>
      </a:lvl6pPr>
      <a:lvl7pPr marL="2740983" algn="l" defTabSz="913661" rtl="0" eaLnBrk="1" latinLnBrk="0" hangingPunct="1">
        <a:defRPr sz="1798" kern="1200">
          <a:solidFill>
            <a:schemeClr val="tx1"/>
          </a:solidFill>
          <a:latin typeface="+mn-lt"/>
          <a:ea typeface="+mn-ea"/>
          <a:cs typeface="+mn-cs"/>
        </a:defRPr>
      </a:lvl7pPr>
      <a:lvl8pPr marL="3197813" algn="l" defTabSz="913661" rtl="0" eaLnBrk="1" latinLnBrk="0" hangingPunct="1">
        <a:defRPr sz="1798" kern="1200">
          <a:solidFill>
            <a:schemeClr val="tx1"/>
          </a:solidFill>
          <a:latin typeface="+mn-lt"/>
          <a:ea typeface="+mn-ea"/>
          <a:cs typeface="+mn-cs"/>
        </a:defRPr>
      </a:lvl8pPr>
      <a:lvl9pPr marL="3654644" algn="l" defTabSz="913661"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A7759-4137-405D-91E0-43DCB6BCEC2A}" type="datetimeFigureOut">
              <a:rPr lang="en-US" smtClean="0"/>
              <a:t>3/18/2020</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04095-2B50-4348-87E9-429025BFB6EE}" type="slidenum">
              <a:rPr lang="en-US" smtClean="0"/>
              <a:t>‹#›</a:t>
            </a:fld>
            <a:endParaRPr lang="en-US" dirty="0"/>
          </a:p>
        </p:txBody>
      </p:sp>
      <p:sp>
        <p:nvSpPr>
          <p:cNvPr id="7" name="TextBox 6">
            <a:extLst>
              <a:ext uri="{FF2B5EF4-FFF2-40B4-BE49-F238E27FC236}">
                <a16:creationId xmlns:a16="http://schemas.microsoft.com/office/drawing/2014/main" id="{11E867DF-3DCA-4725-94F0-F2B6BD747A82}"/>
              </a:ext>
            </a:extLst>
          </p:cNvPr>
          <p:cNvSpPr txBox="1"/>
          <p:nvPr/>
        </p:nvSpPr>
        <p:spPr>
          <a:xfrm>
            <a:off x="-9150" y="6951663"/>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37767896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6.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36.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6.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0349" t="21919" r="10519" b="33679"/>
          <a:stretch/>
        </p:blipFill>
        <p:spPr>
          <a:xfrm>
            <a:off x="494949" y="2384287"/>
            <a:ext cx="8321879" cy="1694576"/>
          </a:xfrm>
          <a:prstGeom prst="rect">
            <a:avLst/>
          </a:prstGeom>
        </p:spPr>
      </p:pic>
      <p:pic>
        <p:nvPicPr>
          <p:cNvPr id="5" name="Picture 4"/>
          <p:cNvPicPr>
            <a:picLocks noChangeAspect="1"/>
          </p:cNvPicPr>
          <p:nvPr/>
        </p:nvPicPr>
        <p:blipFill>
          <a:blip r:embed="rId4"/>
          <a:stretch>
            <a:fillRect/>
          </a:stretch>
        </p:blipFill>
        <p:spPr>
          <a:xfrm>
            <a:off x="2866508" y="6112191"/>
            <a:ext cx="3444539" cy="640135"/>
          </a:xfrm>
          <a:prstGeom prst="rect">
            <a:avLst/>
          </a:prstGeom>
        </p:spPr>
      </p:pic>
    </p:spTree>
    <p:extLst>
      <p:ext uri="{BB962C8B-B14F-4D97-AF65-F5344CB8AC3E}">
        <p14:creationId xmlns:p14="http://schemas.microsoft.com/office/powerpoint/2010/main" val="2091160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449" y="0"/>
            <a:ext cx="2782552" cy="20277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27779"/>
            <a:ext cx="9144000" cy="4911328"/>
          </a:xfrm>
          <a:prstGeom prst="rect">
            <a:avLst/>
          </a:prstGeom>
        </p:spPr>
      </p:pic>
      <p:pic>
        <p:nvPicPr>
          <p:cNvPr id="7" name="Picture 6"/>
          <p:cNvPicPr>
            <a:picLocks noChangeAspect="1"/>
          </p:cNvPicPr>
          <p:nvPr/>
        </p:nvPicPr>
        <p:blipFill rotWithShape="1">
          <a:blip r:embed="rId5"/>
          <a:srcRect l="9792" t="21770" r="10987" b="32274"/>
          <a:stretch/>
        </p:blipFill>
        <p:spPr>
          <a:xfrm>
            <a:off x="0" y="263210"/>
            <a:ext cx="6361449" cy="1459685"/>
          </a:xfrm>
          <a:prstGeom prst="rect">
            <a:avLst/>
          </a:prstGeom>
        </p:spPr>
      </p:pic>
    </p:spTree>
    <p:extLst>
      <p:ext uri="{BB962C8B-B14F-4D97-AF65-F5344CB8AC3E}">
        <p14:creationId xmlns:p14="http://schemas.microsoft.com/office/powerpoint/2010/main" val="1684934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61842" y="-265059"/>
            <a:ext cx="4749196" cy="2438611"/>
          </a:xfrm>
          <a:prstGeom prst="rect">
            <a:avLst/>
          </a:prstGeom>
        </p:spPr>
      </p:pic>
      <p:pic>
        <p:nvPicPr>
          <p:cNvPr id="5" name="Picture 4"/>
          <p:cNvPicPr>
            <a:picLocks noChangeAspect="1"/>
          </p:cNvPicPr>
          <p:nvPr/>
        </p:nvPicPr>
        <p:blipFill>
          <a:blip r:embed="rId4"/>
          <a:stretch>
            <a:fillRect/>
          </a:stretch>
        </p:blipFill>
        <p:spPr>
          <a:xfrm>
            <a:off x="-95603" y="2346332"/>
            <a:ext cx="9474495" cy="1283304"/>
          </a:xfrm>
          <a:prstGeom prst="rect">
            <a:avLst/>
          </a:prstGeom>
        </p:spPr>
      </p:pic>
      <p:pic>
        <p:nvPicPr>
          <p:cNvPr id="7" name="Picture 6"/>
          <p:cNvPicPr>
            <a:picLocks noChangeAspect="1"/>
          </p:cNvPicPr>
          <p:nvPr/>
        </p:nvPicPr>
        <p:blipFill>
          <a:blip r:embed="rId5"/>
          <a:stretch>
            <a:fillRect/>
          </a:stretch>
        </p:blipFill>
        <p:spPr>
          <a:xfrm>
            <a:off x="4033643" y="3484808"/>
            <a:ext cx="4919898" cy="1341236"/>
          </a:xfrm>
          <a:prstGeom prst="rect">
            <a:avLst/>
          </a:prstGeom>
        </p:spPr>
      </p:pic>
      <p:pic>
        <p:nvPicPr>
          <p:cNvPr id="8" name="Picture 7"/>
          <p:cNvPicPr>
            <a:picLocks noChangeAspect="1"/>
          </p:cNvPicPr>
          <p:nvPr/>
        </p:nvPicPr>
        <p:blipFill>
          <a:blip r:embed="rId6"/>
          <a:stretch>
            <a:fillRect/>
          </a:stretch>
        </p:blipFill>
        <p:spPr>
          <a:xfrm>
            <a:off x="706405" y="4563388"/>
            <a:ext cx="8437595" cy="2219136"/>
          </a:xfrm>
          <a:prstGeom prst="rect">
            <a:avLst/>
          </a:prstGeom>
        </p:spPr>
      </p:pic>
    </p:spTree>
    <p:extLst>
      <p:ext uri="{BB962C8B-B14F-4D97-AF65-F5344CB8AC3E}">
        <p14:creationId xmlns:p14="http://schemas.microsoft.com/office/powerpoint/2010/main" val="2407188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8323" y="269546"/>
            <a:ext cx="8724132" cy="2426418"/>
          </a:xfrm>
          <a:prstGeom prst="rect">
            <a:avLst/>
          </a:prstGeom>
        </p:spPr>
      </p:pic>
      <p:pic>
        <p:nvPicPr>
          <p:cNvPr id="3" name="Picture 2"/>
          <p:cNvPicPr>
            <a:picLocks noChangeAspect="1"/>
          </p:cNvPicPr>
          <p:nvPr/>
        </p:nvPicPr>
        <p:blipFill>
          <a:blip r:embed="rId4"/>
          <a:stretch>
            <a:fillRect/>
          </a:stretch>
        </p:blipFill>
        <p:spPr>
          <a:xfrm>
            <a:off x="-540846" y="3428999"/>
            <a:ext cx="9733373" cy="2629337"/>
          </a:xfrm>
          <a:prstGeom prst="rect">
            <a:avLst/>
          </a:prstGeom>
        </p:spPr>
      </p:pic>
    </p:spTree>
    <p:extLst>
      <p:ext uri="{BB962C8B-B14F-4D97-AF65-F5344CB8AC3E}">
        <p14:creationId xmlns:p14="http://schemas.microsoft.com/office/powerpoint/2010/main" val="2305510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ultiply 3"/>
          <p:cNvSpPr/>
          <p:nvPr/>
        </p:nvSpPr>
        <p:spPr>
          <a:xfrm>
            <a:off x="4720326" y="2638968"/>
            <a:ext cx="921984" cy="861146"/>
          </a:xfrm>
          <a:prstGeom prst="mathMultiply">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CC"/>
              </a:solidFill>
            </a:endParaRPr>
          </a:p>
        </p:txBody>
      </p:sp>
      <p:sp>
        <p:nvSpPr>
          <p:cNvPr id="5" name="Multiply 4"/>
          <p:cNvSpPr/>
          <p:nvPr/>
        </p:nvSpPr>
        <p:spPr>
          <a:xfrm>
            <a:off x="4684086" y="3400100"/>
            <a:ext cx="958224" cy="1001980"/>
          </a:xfrm>
          <a:prstGeom prst="mathMultiply">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Multiply 5"/>
          <p:cNvSpPr/>
          <p:nvPr/>
        </p:nvSpPr>
        <p:spPr>
          <a:xfrm>
            <a:off x="4565256" y="4402080"/>
            <a:ext cx="1077054" cy="1008573"/>
          </a:xfrm>
          <a:prstGeom prst="mathMultiply">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277173" y="-178313"/>
            <a:ext cx="8309568" cy="2462997"/>
          </a:xfrm>
          <a:prstGeom prst="rect">
            <a:avLst/>
          </a:prstGeom>
        </p:spPr>
      </p:pic>
      <p:pic>
        <p:nvPicPr>
          <p:cNvPr id="8" name="Picture 7"/>
          <p:cNvPicPr>
            <a:picLocks noChangeAspect="1"/>
          </p:cNvPicPr>
          <p:nvPr/>
        </p:nvPicPr>
        <p:blipFill>
          <a:blip r:embed="rId4"/>
          <a:stretch>
            <a:fillRect/>
          </a:stretch>
        </p:blipFill>
        <p:spPr>
          <a:xfrm>
            <a:off x="804373" y="2456711"/>
            <a:ext cx="6925656" cy="3426249"/>
          </a:xfrm>
          <a:prstGeom prst="rect">
            <a:avLst/>
          </a:prstGeom>
        </p:spPr>
      </p:pic>
    </p:spTree>
    <p:extLst>
      <p:ext uri="{BB962C8B-B14F-4D97-AF65-F5344CB8AC3E}">
        <p14:creationId xmlns:p14="http://schemas.microsoft.com/office/powerpoint/2010/main" val="4229912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4283" y="134641"/>
            <a:ext cx="9126503" cy="2645893"/>
          </a:xfrm>
          <a:prstGeom prst="rect">
            <a:avLst/>
          </a:prstGeom>
        </p:spPr>
      </p:pic>
      <p:pic>
        <p:nvPicPr>
          <p:cNvPr id="6" name="Picture 5"/>
          <p:cNvPicPr>
            <a:picLocks noChangeAspect="1"/>
          </p:cNvPicPr>
          <p:nvPr/>
        </p:nvPicPr>
        <p:blipFill>
          <a:blip r:embed="rId4"/>
          <a:stretch>
            <a:fillRect/>
          </a:stretch>
        </p:blipFill>
        <p:spPr>
          <a:xfrm>
            <a:off x="1054301" y="2566694"/>
            <a:ext cx="7035394" cy="1676545"/>
          </a:xfrm>
          <a:prstGeom prst="rect">
            <a:avLst/>
          </a:prstGeom>
        </p:spPr>
      </p:pic>
      <p:pic>
        <p:nvPicPr>
          <p:cNvPr id="7" name="Picture 6"/>
          <p:cNvPicPr>
            <a:picLocks noChangeAspect="1"/>
          </p:cNvPicPr>
          <p:nvPr/>
        </p:nvPicPr>
        <p:blipFill>
          <a:blip r:embed="rId5"/>
          <a:stretch>
            <a:fillRect/>
          </a:stretch>
        </p:blipFill>
        <p:spPr>
          <a:xfrm>
            <a:off x="526952" y="3665405"/>
            <a:ext cx="8090093" cy="2591025"/>
          </a:xfrm>
          <a:prstGeom prst="rect">
            <a:avLst/>
          </a:prstGeom>
        </p:spPr>
      </p:pic>
    </p:spTree>
    <p:extLst>
      <p:ext uri="{BB962C8B-B14F-4D97-AF65-F5344CB8AC3E}">
        <p14:creationId xmlns:p14="http://schemas.microsoft.com/office/powerpoint/2010/main" val="2876615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clrChange>
              <a:clrFrom>
                <a:srgbClr val="000000"/>
              </a:clrFrom>
              <a:clrTo>
                <a:srgbClr val="000000">
                  <a:alpha val="0"/>
                </a:srgbClr>
              </a:clrTo>
            </a:clrChange>
          </a:blip>
          <a:srcRect l="11023" b="10166"/>
          <a:stretch/>
        </p:blipFill>
        <p:spPr>
          <a:xfrm>
            <a:off x="1867196" y="2062997"/>
            <a:ext cx="5773386" cy="4795003"/>
          </a:xfrm>
          <a:prstGeom prst="rect">
            <a:avLst/>
          </a:prstGeom>
        </p:spPr>
      </p:pic>
      <p:pic>
        <p:nvPicPr>
          <p:cNvPr id="7" name="Picture 6"/>
          <p:cNvPicPr>
            <a:picLocks noChangeAspect="1"/>
          </p:cNvPicPr>
          <p:nvPr/>
        </p:nvPicPr>
        <p:blipFill>
          <a:blip r:embed="rId4"/>
          <a:stretch>
            <a:fillRect/>
          </a:stretch>
        </p:blipFill>
        <p:spPr>
          <a:xfrm>
            <a:off x="1939158" y="5081812"/>
            <a:ext cx="4206292" cy="1317443"/>
          </a:xfrm>
          <a:prstGeom prst="rect">
            <a:avLst/>
          </a:prstGeom>
        </p:spPr>
      </p:pic>
      <p:pic>
        <p:nvPicPr>
          <p:cNvPr id="8" name="Picture 7"/>
          <p:cNvPicPr>
            <a:picLocks noChangeAspect="1"/>
          </p:cNvPicPr>
          <p:nvPr/>
        </p:nvPicPr>
        <p:blipFill rotWithShape="1">
          <a:blip r:embed="rId5"/>
          <a:srcRect l="24857" t="18125" r="24793" b="34850"/>
          <a:stretch/>
        </p:blipFill>
        <p:spPr>
          <a:xfrm>
            <a:off x="2676088" y="3569586"/>
            <a:ext cx="1476462" cy="1249961"/>
          </a:xfrm>
          <a:prstGeom prst="rect">
            <a:avLst/>
          </a:prstGeom>
        </p:spPr>
      </p:pic>
      <p:pic>
        <p:nvPicPr>
          <p:cNvPr id="9" name="Picture 8"/>
          <p:cNvPicPr>
            <a:picLocks noChangeAspect="1"/>
          </p:cNvPicPr>
          <p:nvPr/>
        </p:nvPicPr>
        <p:blipFill>
          <a:blip r:embed="rId6"/>
          <a:stretch>
            <a:fillRect/>
          </a:stretch>
        </p:blipFill>
        <p:spPr>
          <a:xfrm>
            <a:off x="485359" y="312415"/>
            <a:ext cx="7706655" cy="2388077"/>
          </a:xfrm>
          <a:prstGeom prst="rect">
            <a:avLst/>
          </a:prstGeom>
        </p:spPr>
      </p:pic>
      <p:pic>
        <p:nvPicPr>
          <p:cNvPr id="10" name="Picture 9"/>
          <p:cNvPicPr>
            <a:picLocks noChangeAspect="1"/>
          </p:cNvPicPr>
          <p:nvPr/>
        </p:nvPicPr>
        <p:blipFill>
          <a:blip r:embed="rId7"/>
          <a:stretch>
            <a:fillRect/>
          </a:stretch>
        </p:blipFill>
        <p:spPr>
          <a:xfrm>
            <a:off x="485359" y="2888626"/>
            <a:ext cx="1786283" cy="896190"/>
          </a:xfrm>
          <a:prstGeom prst="rect">
            <a:avLst/>
          </a:prstGeom>
        </p:spPr>
      </p:pic>
    </p:spTree>
    <p:extLst>
      <p:ext uri="{BB962C8B-B14F-4D97-AF65-F5344CB8AC3E}">
        <p14:creationId xmlns:p14="http://schemas.microsoft.com/office/powerpoint/2010/main" val="588642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3"/>
          <p:cNvSpPr txBox="1">
            <a:spLocks/>
          </p:cNvSpPr>
          <p:nvPr/>
        </p:nvSpPr>
        <p:spPr>
          <a:xfrm>
            <a:off x="256602" y="889189"/>
            <a:ext cx="5735782" cy="130350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8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Jameel Noori Nastaleeq" panose="02000503000000020004" pitchFamily="2" charset="-78"/>
              <a:ea typeface="+mj-ea"/>
              <a:cs typeface="Jameel Noori Nastaleeq" panose="02000503000000020004" pitchFamily="2" charset="-78"/>
            </a:endParaRPr>
          </a:p>
        </p:txBody>
      </p:sp>
      <p:pic>
        <p:nvPicPr>
          <p:cNvPr id="5" name="Picture 4"/>
          <p:cNvPicPr>
            <a:picLocks noChangeAspect="1"/>
          </p:cNvPicPr>
          <p:nvPr/>
        </p:nvPicPr>
        <p:blipFill>
          <a:blip r:embed="rId3"/>
          <a:stretch>
            <a:fillRect/>
          </a:stretch>
        </p:blipFill>
        <p:spPr>
          <a:xfrm>
            <a:off x="514404" y="4109250"/>
            <a:ext cx="8214673" cy="2649895"/>
          </a:xfrm>
          <a:prstGeom prst="rect">
            <a:avLst/>
          </a:prstGeom>
        </p:spPr>
      </p:pic>
      <p:pic>
        <p:nvPicPr>
          <p:cNvPr id="8" name="Picture 7"/>
          <p:cNvPicPr>
            <a:picLocks noChangeAspect="1"/>
          </p:cNvPicPr>
          <p:nvPr/>
        </p:nvPicPr>
        <p:blipFill>
          <a:blip r:embed="rId4"/>
          <a:stretch>
            <a:fillRect/>
          </a:stretch>
        </p:blipFill>
        <p:spPr>
          <a:xfrm>
            <a:off x="1197175" y="2001805"/>
            <a:ext cx="6480610" cy="2213040"/>
          </a:xfrm>
          <a:prstGeom prst="rect">
            <a:avLst/>
          </a:prstGeom>
        </p:spPr>
      </p:pic>
      <p:pic>
        <p:nvPicPr>
          <p:cNvPr id="9" name="Picture 8"/>
          <p:cNvPicPr>
            <a:picLocks noChangeAspect="1"/>
          </p:cNvPicPr>
          <p:nvPr/>
        </p:nvPicPr>
        <p:blipFill>
          <a:blip r:embed="rId5"/>
          <a:stretch>
            <a:fillRect/>
          </a:stretch>
        </p:blipFill>
        <p:spPr>
          <a:xfrm>
            <a:off x="-269040" y="385933"/>
            <a:ext cx="9413040" cy="2219136"/>
          </a:xfrm>
          <a:prstGeom prst="rect">
            <a:avLst/>
          </a:prstGeom>
        </p:spPr>
      </p:pic>
    </p:spTree>
    <p:extLst>
      <p:ext uri="{BB962C8B-B14F-4D97-AF65-F5344CB8AC3E}">
        <p14:creationId xmlns:p14="http://schemas.microsoft.com/office/powerpoint/2010/main" val="2079201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60704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5829"/>
            <a:ext cx="9144000" cy="6863829"/>
          </a:xfrm>
          <a:prstGeom prst="rect">
            <a:avLst/>
          </a:prstGeom>
        </p:spPr>
      </p:pic>
    </p:spTree>
    <p:extLst>
      <p:ext uri="{BB962C8B-B14F-4D97-AF65-F5344CB8AC3E}">
        <p14:creationId xmlns:p14="http://schemas.microsoft.com/office/powerpoint/2010/main" val="3149529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11035" b="10418"/>
          <a:stretch/>
        </p:blipFill>
        <p:spPr>
          <a:xfrm>
            <a:off x="0" y="0"/>
            <a:ext cx="9144000" cy="6858000"/>
          </a:xfrm>
          <a:prstGeom prst="rect">
            <a:avLst/>
          </a:prstGeom>
        </p:spPr>
      </p:pic>
      <p:pic>
        <p:nvPicPr>
          <p:cNvPr id="2" name="Picture 1"/>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339931" y="919435"/>
            <a:ext cx="6464137" cy="1589101"/>
          </a:xfrm>
          <a:prstGeom prst="rect">
            <a:avLst/>
          </a:prstGeom>
        </p:spPr>
      </p:pic>
    </p:spTree>
    <p:extLst>
      <p:ext uri="{BB962C8B-B14F-4D97-AF65-F5344CB8AC3E}">
        <p14:creationId xmlns:p14="http://schemas.microsoft.com/office/powerpoint/2010/main" val="532014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56254" cy="6858000"/>
          </a:xfrm>
          <a:prstGeom prst="rect">
            <a:avLst/>
          </a:prstGeom>
        </p:spPr>
      </p:pic>
    </p:spTree>
    <p:extLst>
      <p:ext uri="{BB962C8B-B14F-4D97-AF65-F5344CB8AC3E}">
        <p14:creationId xmlns:p14="http://schemas.microsoft.com/office/powerpoint/2010/main" val="2713063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69" y="411892"/>
            <a:ext cx="7970462" cy="6166022"/>
          </a:xfrm>
          <a:prstGeom prst="rect">
            <a:avLst/>
          </a:prstGeom>
        </p:spPr>
      </p:pic>
    </p:spTree>
    <p:extLst>
      <p:ext uri="{BB962C8B-B14F-4D97-AF65-F5344CB8AC3E}">
        <p14:creationId xmlns:p14="http://schemas.microsoft.com/office/powerpoint/2010/main" val="3470285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8703" y="1144867"/>
            <a:ext cx="7724301" cy="4419983"/>
          </a:xfrm>
          <a:prstGeom prst="rect">
            <a:avLst/>
          </a:prstGeom>
        </p:spPr>
      </p:pic>
    </p:spTree>
    <p:extLst>
      <p:ext uri="{BB962C8B-B14F-4D97-AF65-F5344CB8AC3E}">
        <p14:creationId xmlns:p14="http://schemas.microsoft.com/office/powerpoint/2010/main" val="1822843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33919"/>
          <a:stretch/>
        </p:blipFill>
        <p:spPr>
          <a:xfrm>
            <a:off x="0" y="1128409"/>
            <a:ext cx="5545090" cy="5729591"/>
          </a:xfrm>
          <a:prstGeom prst="rect">
            <a:avLst/>
          </a:prstGeom>
        </p:spPr>
      </p:pic>
      <p:pic>
        <p:nvPicPr>
          <p:cNvPr id="2" name="Picture 1"/>
          <p:cNvPicPr>
            <a:picLocks noChangeAspect="1"/>
          </p:cNvPicPr>
          <p:nvPr/>
        </p:nvPicPr>
        <p:blipFill>
          <a:blip r:embed="rId4"/>
          <a:stretch>
            <a:fillRect/>
          </a:stretch>
        </p:blipFill>
        <p:spPr>
          <a:xfrm>
            <a:off x="3924827" y="167357"/>
            <a:ext cx="5907536" cy="6523285"/>
          </a:xfrm>
          <a:prstGeom prst="rect">
            <a:avLst/>
          </a:prstGeom>
        </p:spPr>
      </p:pic>
    </p:spTree>
    <p:extLst>
      <p:ext uri="{BB962C8B-B14F-4D97-AF65-F5344CB8AC3E}">
        <p14:creationId xmlns:p14="http://schemas.microsoft.com/office/powerpoint/2010/main" val="1365066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000000"/>
              </a:clrFrom>
              <a:clrTo>
                <a:srgbClr val="000000">
                  <a:alpha val="0"/>
                </a:srgbClr>
              </a:clrTo>
            </a:clrChange>
            <a:lum bright="70000" contrast="-70000"/>
          </a:blip>
          <a:stretch>
            <a:fillRect/>
          </a:stretch>
        </p:blipFill>
        <p:spPr>
          <a:xfrm>
            <a:off x="687432" y="1016545"/>
            <a:ext cx="7214997" cy="3728119"/>
          </a:xfrm>
          <a:prstGeom prst="rect">
            <a:avLst/>
          </a:prstGeom>
          <a:effectLst>
            <a:glow rad="38100">
              <a:srgbClr val="C00000"/>
            </a:glow>
          </a:effectLst>
        </p:spPr>
      </p:pic>
      <p:pic>
        <p:nvPicPr>
          <p:cNvPr id="2" name="Picture 1"/>
          <p:cNvPicPr>
            <a:picLocks noChangeAspect="1"/>
          </p:cNvPicPr>
          <p:nvPr/>
        </p:nvPicPr>
        <p:blipFill>
          <a:blip r:embed="rId4"/>
          <a:stretch>
            <a:fillRect/>
          </a:stretch>
        </p:blipFill>
        <p:spPr>
          <a:xfrm>
            <a:off x="1056470" y="5498508"/>
            <a:ext cx="6712278" cy="1280271"/>
          </a:xfrm>
          <a:prstGeom prst="rect">
            <a:avLst/>
          </a:prstGeom>
        </p:spPr>
      </p:pic>
    </p:spTree>
    <p:extLst>
      <p:ext uri="{BB962C8B-B14F-4D97-AF65-F5344CB8AC3E}">
        <p14:creationId xmlns:p14="http://schemas.microsoft.com/office/powerpoint/2010/main" val="23748187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87769" y="1110248"/>
            <a:ext cx="5401524" cy="1847248"/>
          </a:xfrm>
          <a:prstGeom prst="rect">
            <a:avLst/>
          </a:prstGeom>
        </p:spPr>
      </p:pic>
      <p:pic>
        <p:nvPicPr>
          <p:cNvPr id="6" name="Picture 5"/>
          <p:cNvPicPr>
            <a:picLocks noChangeAspect="1"/>
          </p:cNvPicPr>
          <p:nvPr/>
        </p:nvPicPr>
        <p:blipFill rotWithShape="1">
          <a:blip r:embed="rId4"/>
          <a:srcRect l="4203" r="5473" b="11083"/>
          <a:stretch/>
        </p:blipFill>
        <p:spPr>
          <a:xfrm>
            <a:off x="109056" y="3245821"/>
            <a:ext cx="8958949" cy="2327645"/>
          </a:xfrm>
          <a:prstGeom prst="rect">
            <a:avLst/>
          </a:prstGeom>
        </p:spPr>
      </p:pic>
    </p:spTree>
    <p:extLst>
      <p:ext uri="{BB962C8B-B14F-4D97-AF65-F5344CB8AC3E}">
        <p14:creationId xmlns:p14="http://schemas.microsoft.com/office/powerpoint/2010/main" val="228287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7279" t="5740" r="6791" b="31018"/>
          <a:stretch/>
        </p:blipFill>
        <p:spPr>
          <a:xfrm>
            <a:off x="824237" y="1229327"/>
            <a:ext cx="7130642" cy="1249960"/>
          </a:xfrm>
          <a:prstGeom prst="rect">
            <a:avLst/>
          </a:prstGeom>
        </p:spPr>
      </p:pic>
      <p:pic>
        <p:nvPicPr>
          <p:cNvPr id="3" name="Picture 2"/>
          <p:cNvPicPr>
            <a:picLocks noChangeAspect="1"/>
          </p:cNvPicPr>
          <p:nvPr/>
        </p:nvPicPr>
        <p:blipFill>
          <a:blip r:embed="rId4"/>
          <a:stretch>
            <a:fillRect/>
          </a:stretch>
        </p:blipFill>
        <p:spPr>
          <a:xfrm>
            <a:off x="368393" y="2677915"/>
            <a:ext cx="8272989" cy="2853175"/>
          </a:xfrm>
          <a:prstGeom prst="rect">
            <a:avLst/>
          </a:prstGeom>
        </p:spPr>
      </p:pic>
    </p:spTree>
    <p:extLst>
      <p:ext uri="{BB962C8B-B14F-4D97-AF65-F5344CB8AC3E}">
        <p14:creationId xmlns:p14="http://schemas.microsoft.com/office/powerpoint/2010/main" val="3298116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89213" y="418191"/>
            <a:ext cx="5182049" cy="1292464"/>
          </a:xfrm>
          <a:prstGeom prst="rect">
            <a:avLst/>
          </a:prstGeom>
        </p:spPr>
      </p:pic>
      <p:pic>
        <p:nvPicPr>
          <p:cNvPr id="7" name="Picture 6"/>
          <p:cNvPicPr>
            <a:picLocks noChangeAspect="1"/>
          </p:cNvPicPr>
          <p:nvPr/>
        </p:nvPicPr>
        <p:blipFill>
          <a:blip r:embed="rId4"/>
          <a:stretch>
            <a:fillRect/>
          </a:stretch>
        </p:blipFill>
        <p:spPr>
          <a:xfrm>
            <a:off x="193493" y="6091030"/>
            <a:ext cx="4127350" cy="640135"/>
          </a:xfrm>
          <a:prstGeom prst="rect">
            <a:avLst/>
          </a:prstGeom>
        </p:spPr>
      </p:pic>
      <p:pic>
        <p:nvPicPr>
          <p:cNvPr id="8" name="Picture 7"/>
          <p:cNvPicPr>
            <a:picLocks noChangeAspect="1"/>
          </p:cNvPicPr>
          <p:nvPr/>
        </p:nvPicPr>
        <p:blipFill>
          <a:blip r:embed="rId5"/>
          <a:stretch>
            <a:fillRect/>
          </a:stretch>
        </p:blipFill>
        <p:spPr>
          <a:xfrm>
            <a:off x="436235" y="1846647"/>
            <a:ext cx="8437595" cy="1127858"/>
          </a:xfrm>
          <a:prstGeom prst="rect">
            <a:avLst/>
          </a:prstGeom>
        </p:spPr>
      </p:pic>
      <p:pic>
        <p:nvPicPr>
          <p:cNvPr id="9" name="Picture 8"/>
          <p:cNvPicPr>
            <a:picLocks noChangeAspect="1"/>
          </p:cNvPicPr>
          <p:nvPr/>
        </p:nvPicPr>
        <p:blipFill>
          <a:blip r:embed="rId6"/>
          <a:stretch>
            <a:fillRect/>
          </a:stretch>
        </p:blipFill>
        <p:spPr>
          <a:xfrm>
            <a:off x="123676" y="2826815"/>
            <a:ext cx="8913124" cy="1127858"/>
          </a:xfrm>
          <a:prstGeom prst="rect">
            <a:avLst/>
          </a:prstGeom>
        </p:spPr>
      </p:pic>
      <p:pic>
        <p:nvPicPr>
          <p:cNvPr id="10" name="Picture 9"/>
          <p:cNvPicPr>
            <a:picLocks noChangeAspect="1"/>
          </p:cNvPicPr>
          <p:nvPr/>
        </p:nvPicPr>
        <p:blipFill>
          <a:blip r:embed="rId7"/>
          <a:stretch>
            <a:fillRect/>
          </a:stretch>
        </p:blipFill>
        <p:spPr>
          <a:xfrm>
            <a:off x="346374" y="3880828"/>
            <a:ext cx="8187638" cy="1127858"/>
          </a:xfrm>
          <a:prstGeom prst="rect">
            <a:avLst/>
          </a:prstGeom>
        </p:spPr>
      </p:pic>
      <p:pic>
        <p:nvPicPr>
          <p:cNvPr id="11" name="Picture 10"/>
          <p:cNvPicPr>
            <a:picLocks noChangeAspect="1"/>
          </p:cNvPicPr>
          <p:nvPr/>
        </p:nvPicPr>
        <p:blipFill>
          <a:blip r:embed="rId8"/>
          <a:stretch>
            <a:fillRect/>
          </a:stretch>
        </p:blipFill>
        <p:spPr>
          <a:xfrm>
            <a:off x="1522829" y="4934841"/>
            <a:ext cx="6114818" cy="1127858"/>
          </a:xfrm>
          <a:prstGeom prst="rect">
            <a:avLst/>
          </a:prstGeom>
        </p:spPr>
      </p:pic>
    </p:spTree>
    <p:extLst>
      <p:ext uri="{BB962C8B-B14F-4D97-AF65-F5344CB8AC3E}">
        <p14:creationId xmlns:p14="http://schemas.microsoft.com/office/powerpoint/2010/main" val="1184313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prstClr val="black"/>
              <a:schemeClr val="accent3">
                <a:tint val="45000"/>
                <a:satMod val="400000"/>
              </a:schemeClr>
            </a:duotone>
          </a:blip>
          <a:srcRect l="21996" t="21943" r="21274" b="21326"/>
          <a:stretch/>
        </p:blipFill>
        <p:spPr>
          <a:xfrm>
            <a:off x="1633675" y="386247"/>
            <a:ext cx="6076335" cy="6076337"/>
          </a:xfrm>
          <a:prstGeom prst="ellipse">
            <a:avLst/>
          </a:prstGeom>
        </p:spPr>
      </p:pic>
    </p:spTree>
    <p:extLst>
      <p:ext uri="{BB962C8B-B14F-4D97-AF65-F5344CB8AC3E}">
        <p14:creationId xmlns:p14="http://schemas.microsoft.com/office/powerpoint/2010/main" val="754777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6364" y="363891"/>
            <a:ext cx="9370364" cy="1835055"/>
          </a:xfrm>
          <a:prstGeom prst="rect">
            <a:avLst/>
          </a:prstGeom>
        </p:spPr>
      </p:pic>
      <p:pic>
        <p:nvPicPr>
          <p:cNvPr id="3" name="Picture 2"/>
          <p:cNvPicPr>
            <a:picLocks noChangeAspect="1"/>
          </p:cNvPicPr>
          <p:nvPr/>
        </p:nvPicPr>
        <p:blipFill>
          <a:blip r:embed="rId4"/>
          <a:stretch>
            <a:fillRect/>
          </a:stretch>
        </p:blipFill>
        <p:spPr>
          <a:xfrm>
            <a:off x="-226364" y="3033779"/>
            <a:ext cx="8986283" cy="3097036"/>
          </a:xfrm>
          <a:prstGeom prst="rect">
            <a:avLst/>
          </a:prstGeom>
        </p:spPr>
      </p:pic>
    </p:spTree>
    <p:extLst>
      <p:ext uri="{BB962C8B-B14F-4D97-AF65-F5344CB8AC3E}">
        <p14:creationId xmlns:p14="http://schemas.microsoft.com/office/powerpoint/2010/main" val="2111619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244" t="4476" r="5939" b="17087"/>
          <a:stretch/>
        </p:blipFill>
        <p:spPr>
          <a:xfrm>
            <a:off x="832021" y="656807"/>
            <a:ext cx="7694141" cy="2136273"/>
          </a:xfrm>
          <a:prstGeom prst="rect">
            <a:avLst/>
          </a:prstGeom>
        </p:spPr>
      </p:pic>
      <p:pic>
        <p:nvPicPr>
          <p:cNvPr id="8" name="Picture 7"/>
          <p:cNvPicPr>
            <a:picLocks noChangeAspect="1"/>
          </p:cNvPicPr>
          <p:nvPr/>
        </p:nvPicPr>
        <p:blipFill rotWithShape="1">
          <a:blip r:embed="rId4"/>
          <a:srcRect l="3116" t="6013" r="4279" b="15869"/>
          <a:stretch/>
        </p:blipFill>
        <p:spPr>
          <a:xfrm>
            <a:off x="295883" y="3484605"/>
            <a:ext cx="8521402" cy="1592094"/>
          </a:xfrm>
          <a:prstGeom prst="rect">
            <a:avLst/>
          </a:prstGeom>
        </p:spPr>
      </p:pic>
    </p:spTree>
    <p:extLst>
      <p:ext uri="{BB962C8B-B14F-4D97-AF65-F5344CB8AC3E}">
        <p14:creationId xmlns:p14="http://schemas.microsoft.com/office/powerpoint/2010/main" val="2654916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513" t="5332" r="6158" b="13382"/>
          <a:stretch/>
        </p:blipFill>
        <p:spPr>
          <a:xfrm>
            <a:off x="626076" y="2257168"/>
            <a:ext cx="7883610" cy="2537254"/>
          </a:xfrm>
          <a:prstGeom prst="rect">
            <a:avLst/>
          </a:prstGeom>
        </p:spPr>
      </p:pic>
      <p:pic>
        <p:nvPicPr>
          <p:cNvPr id="3" name="Picture 2"/>
          <p:cNvPicPr>
            <a:picLocks noChangeAspect="1"/>
          </p:cNvPicPr>
          <p:nvPr/>
        </p:nvPicPr>
        <p:blipFill>
          <a:blip r:embed="rId4"/>
          <a:stretch>
            <a:fillRect/>
          </a:stretch>
        </p:blipFill>
        <p:spPr>
          <a:xfrm>
            <a:off x="2162977" y="800098"/>
            <a:ext cx="4529721" cy="1457070"/>
          </a:xfrm>
          <a:prstGeom prst="rect">
            <a:avLst/>
          </a:prstGeom>
        </p:spPr>
      </p:pic>
      <p:pic>
        <p:nvPicPr>
          <p:cNvPr id="7" name="Picture 6"/>
          <p:cNvPicPr>
            <a:picLocks noChangeAspect="1"/>
          </p:cNvPicPr>
          <p:nvPr/>
        </p:nvPicPr>
        <p:blipFill>
          <a:blip r:embed="rId5"/>
          <a:stretch>
            <a:fillRect/>
          </a:stretch>
        </p:blipFill>
        <p:spPr>
          <a:xfrm>
            <a:off x="397125" y="6041603"/>
            <a:ext cx="2402032" cy="640135"/>
          </a:xfrm>
          <a:prstGeom prst="rect">
            <a:avLst/>
          </a:prstGeom>
        </p:spPr>
      </p:pic>
    </p:spTree>
    <p:extLst>
      <p:ext uri="{BB962C8B-B14F-4D97-AF65-F5344CB8AC3E}">
        <p14:creationId xmlns:p14="http://schemas.microsoft.com/office/powerpoint/2010/main" val="4015088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F0204-01-aviation-roadmap">
  <a:themeElements>
    <a:clrScheme name="Custom 167">
      <a:dk1>
        <a:sysClr val="windowText" lastClr="000000"/>
      </a:dk1>
      <a:lt1>
        <a:sysClr val="window" lastClr="FFFFFF"/>
      </a:lt1>
      <a:dk2>
        <a:srgbClr val="1F497D"/>
      </a:dk2>
      <a:lt2>
        <a:srgbClr val="EEECE1"/>
      </a:lt2>
      <a:accent1>
        <a:srgbClr val="FFB31D"/>
      </a:accent1>
      <a:accent2>
        <a:srgbClr val="FD6024"/>
      </a:accent2>
      <a:accent3>
        <a:srgbClr val="692F9B"/>
      </a:accent3>
      <a:accent4>
        <a:srgbClr val="0F6EBC"/>
      </a:accent4>
      <a:accent5>
        <a:srgbClr val="009783"/>
      </a:accent5>
      <a:accent6>
        <a:srgbClr val="C1C2C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2" id="{7C8E05FD-360B-44E2-AEE0-F7DBA5A1D3CB}" vid="{332520A6-DAD7-4C04-8725-80886840B57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FF0204-01-aviation-roadmap</Template>
  <TotalTime>1136</TotalTime>
  <Words>6772</Words>
  <Application>Microsoft Office PowerPoint</Application>
  <PresentationFormat>On-screen Show (4:3)</PresentationFormat>
  <Paragraphs>199</Paragraphs>
  <Slides>23</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Attari_Quraan_Word</vt:lpstr>
      <vt:lpstr>Calibri</vt:lpstr>
      <vt:lpstr>Jameel Noori Nastaleeq</vt:lpstr>
      <vt:lpstr>Times New Roman</vt:lpstr>
      <vt:lpstr>FF0204-01-aviation-roadmap</vt:lpstr>
      <vt:lpstr>2_Office Theme</vt:lpstr>
      <vt:lpstr>Theme12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 ayoub</dc:creator>
  <cp:lastModifiedBy>Dirc Laptop</cp:lastModifiedBy>
  <cp:revision>192</cp:revision>
  <cp:lastPrinted>2019-04-03T08:21:47Z</cp:lastPrinted>
  <dcterms:created xsi:type="dcterms:W3CDTF">2018-12-06T06:46:00Z</dcterms:created>
  <dcterms:modified xsi:type="dcterms:W3CDTF">2020-03-18T07:45:34Z</dcterms:modified>
</cp:coreProperties>
</file>