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0" r:id="rId2"/>
  </p:sldMasterIdLst>
  <p:notesMasterIdLst>
    <p:notesMasterId r:id="rId28"/>
  </p:notesMasterIdLst>
  <p:handoutMasterIdLst>
    <p:handoutMasterId r:id="rId29"/>
  </p:handoutMasterIdLst>
  <p:sldIdLst>
    <p:sldId id="283" r:id="rId3"/>
    <p:sldId id="257" r:id="rId4"/>
    <p:sldId id="256" r:id="rId5"/>
    <p:sldId id="264" r:id="rId6"/>
    <p:sldId id="259" r:id="rId7"/>
    <p:sldId id="260" r:id="rId8"/>
    <p:sldId id="261" r:id="rId9"/>
    <p:sldId id="266" r:id="rId10"/>
    <p:sldId id="267" r:id="rId11"/>
    <p:sldId id="280" r:id="rId12"/>
    <p:sldId id="265" r:id="rId13"/>
    <p:sldId id="269" r:id="rId14"/>
    <p:sldId id="272" r:id="rId15"/>
    <p:sldId id="275" r:id="rId16"/>
    <p:sldId id="284" r:id="rId17"/>
    <p:sldId id="274" r:id="rId18"/>
    <p:sldId id="285" r:id="rId19"/>
    <p:sldId id="276" r:id="rId20"/>
    <p:sldId id="277" r:id="rId21"/>
    <p:sldId id="281" r:id="rId22"/>
    <p:sldId id="278" r:id="rId23"/>
    <p:sldId id="286" r:id="rId24"/>
    <p:sldId id="279" r:id="rId25"/>
    <p:sldId id="282" r:id="rId26"/>
    <p:sldId id="287" r:id="rId27"/>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71299D"/>
    <a:srgbClr val="732F96"/>
    <a:srgbClr val="008080"/>
    <a:srgbClr val="3366CC"/>
    <a:srgbClr val="0099FF"/>
    <a:srgbClr val="0578C7"/>
    <a:srgbClr val="11286C"/>
    <a:srgbClr val="C9CBD3"/>
    <a:srgbClr val="ABA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6433" autoAdjust="0"/>
  </p:normalViewPr>
  <p:slideViewPr>
    <p:cSldViewPr snapToGrid="0">
      <p:cViewPr>
        <p:scale>
          <a:sx n="116" d="100"/>
          <a:sy n="116" d="100"/>
        </p:scale>
        <p:origin x="102" y="84"/>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99960F-8AB9-4424-8737-CFDF55F91A48}" type="doc">
      <dgm:prSet loTypeId="urn:microsoft.com/office/officeart/2005/8/layout/lProcess3" loCatId="process" qsTypeId="urn:microsoft.com/office/officeart/2005/8/quickstyle/simple1" qsCatId="simple" csTypeId="urn:microsoft.com/office/officeart/2005/8/colors/colorful3" csCatId="colorful" phldr="1"/>
      <dgm:spPr/>
      <dgm:t>
        <a:bodyPr/>
        <a:lstStyle/>
        <a:p>
          <a:endParaRPr lang="en-US"/>
        </a:p>
      </dgm:t>
    </dgm:pt>
    <dgm:pt modelId="{A26A1A6A-C221-4367-8BC2-61E802EE4276}">
      <dgm:prSet phldrT="[Text]" custT="1"/>
      <dgm:spPr/>
      <dgm:t>
        <a:bodyPr/>
        <a:lstStyle/>
        <a:p>
          <a:r>
            <a:rPr lang="ur-PK" sz="2800" b="1" dirty="0" smtClean="0">
              <a:solidFill>
                <a:schemeClr val="tx1"/>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بارش سے ہر ندی نالہ  اپنےظرف کے مطابق پانی لیتا ہے </a:t>
          </a:r>
          <a:endParaRPr lang="en-US" sz="2800" b="1" dirty="0">
            <a:solidFill>
              <a:schemeClr val="tx1"/>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dgm:t>
    </dgm:pt>
    <dgm:pt modelId="{650DE309-D9C8-4647-966C-41120385B505}" type="parTrans" cxnId="{BD4661DA-9DB2-43D7-9683-D15AF5D80BCC}">
      <dgm:prSet/>
      <dgm:spPr/>
      <dgm:t>
        <a:bodyPr/>
        <a:lstStyle/>
        <a:p>
          <a:endParaRPr lang="en-US"/>
        </a:p>
      </dgm:t>
    </dgm:pt>
    <dgm:pt modelId="{F14A31FE-8354-480B-B4F6-1AAF120C9539}" type="sibTrans" cxnId="{BD4661DA-9DB2-43D7-9683-D15AF5D80BCC}">
      <dgm:prSet/>
      <dgm:spPr/>
      <dgm:t>
        <a:bodyPr/>
        <a:lstStyle/>
        <a:p>
          <a:endParaRPr lang="en-US"/>
        </a:p>
      </dgm:t>
    </dgm:pt>
    <dgm:pt modelId="{07ED6E02-14D7-4265-918F-FDE08AB2801E}">
      <dgm:prSet phldrT="[Text]" custT="1"/>
      <dgm:spPr>
        <a:solidFill>
          <a:schemeClr val="accent3">
            <a:lumMod val="60000"/>
            <a:lumOff val="40000"/>
            <a:alpha val="90000"/>
          </a:schemeClr>
        </a:solidFill>
      </dgm:spPr>
      <dgm:t>
        <a:bodyPr/>
        <a:lstStyle/>
        <a:p>
          <a:r>
            <a:rPr lang="ur-PK" sz="2400" b="1" dirty="0" smtClean="0">
              <a:solidFill>
                <a:srgbClr val="C00000"/>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اسی طرح  ہر دل اپنی طلب اور محبت کے  مطابق حق کو قبول کرتا ہے </a:t>
          </a:r>
          <a:endParaRPr lang="en-US" sz="2400" b="1" dirty="0">
            <a:solidFill>
              <a:srgbClr val="C00000"/>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dgm:t>
    </dgm:pt>
    <dgm:pt modelId="{5B458EA7-6BE2-421D-95D9-844E62EDDFA1}" type="parTrans" cxnId="{DAF3C9BA-B04F-4333-9E46-591268DC9B88}">
      <dgm:prSet/>
      <dgm:spPr/>
      <dgm:t>
        <a:bodyPr/>
        <a:lstStyle/>
        <a:p>
          <a:endParaRPr lang="en-US"/>
        </a:p>
      </dgm:t>
    </dgm:pt>
    <dgm:pt modelId="{3F2117F0-37C5-40EF-B2EB-E1BAFF101F0B}" type="sibTrans" cxnId="{DAF3C9BA-B04F-4333-9E46-591268DC9B88}">
      <dgm:prSet/>
      <dgm:spPr/>
      <dgm:t>
        <a:bodyPr/>
        <a:lstStyle/>
        <a:p>
          <a:endParaRPr lang="en-US"/>
        </a:p>
      </dgm:t>
    </dgm:pt>
    <dgm:pt modelId="{A0575612-D01C-4EF8-8061-7554B41C6239}">
      <dgm:prSet phldrT="[Text]" custT="1"/>
      <dgm:spPr/>
      <dgm:t>
        <a:bodyPr/>
        <a:lstStyle/>
        <a:p>
          <a:r>
            <a:rPr lang="ur-PK" sz="3600" b="1" dirty="0" smtClean="0">
              <a:solidFill>
                <a:schemeClr val="tx1"/>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بہتاہوا پانی رکتا نہیں،ہررکاوٹ کو پارکرجاتاہے </a:t>
          </a:r>
          <a:endParaRPr lang="en-US" sz="3600" b="1" dirty="0">
            <a:solidFill>
              <a:schemeClr val="tx1"/>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dgm:t>
    </dgm:pt>
    <dgm:pt modelId="{1258A75A-B0F1-4A07-8606-44B399AF14BD}" type="parTrans" cxnId="{2890DED4-4FAA-46F5-98FF-D785FECD4CAF}">
      <dgm:prSet/>
      <dgm:spPr/>
      <dgm:t>
        <a:bodyPr/>
        <a:lstStyle/>
        <a:p>
          <a:endParaRPr lang="en-US"/>
        </a:p>
      </dgm:t>
    </dgm:pt>
    <dgm:pt modelId="{261BB6B2-60FB-4175-BFF3-423DB8CB4B41}" type="sibTrans" cxnId="{2890DED4-4FAA-46F5-98FF-D785FECD4CAF}">
      <dgm:prSet/>
      <dgm:spPr/>
      <dgm:t>
        <a:bodyPr/>
        <a:lstStyle/>
        <a:p>
          <a:endParaRPr lang="en-US"/>
        </a:p>
      </dgm:t>
    </dgm:pt>
    <dgm:pt modelId="{9B196F6E-CB93-44A7-AF8E-F08C22A62DF6}">
      <dgm:prSet phldrT="[Text]" custT="1"/>
      <dgm:spPr>
        <a:solidFill>
          <a:srgbClr val="E74780">
            <a:alpha val="89804"/>
          </a:srgbClr>
        </a:solidFill>
      </dgm:spPr>
      <dgm:t>
        <a:bodyPr/>
        <a:lstStyle/>
        <a:p>
          <a:r>
            <a:rPr lang="ur-PK" sz="2800" b="1" dirty="0" smtClean="0">
              <a:solidFill>
                <a:schemeClr val="tx1"/>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مومن مخالفتوں سے گھبراکر رکنےکے بجائے  عبور کرتا ہے </a:t>
          </a:r>
          <a:endParaRPr lang="en-US" sz="2800" b="1" dirty="0">
            <a:solidFill>
              <a:schemeClr val="tx1"/>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dgm:t>
    </dgm:pt>
    <dgm:pt modelId="{C60E4936-2B83-4E08-B015-17F68B0DD0C4}" type="parTrans" cxnId="{86815A02-4507-499F-8F97-6D6DB30ECEFA}">
      <dgm:prSet/>
      <dgm:spPr/>
      <dgm:t>
        <a:bodyPr/>
        <a:lstStyle/>
        <a:p>
          <a:endParaRPr lang="en-US"/>
        </a:p>
      </dgm:t>
    </dgm:pt>
    <dgm:pt modelId="{E55A6469-D6BC-4968-8E19-36CE370944D6}" type="sibTrans" cxnId="{86815A02-4507-499F-8F97-6D6DB30ECEFA}">
      <dgm:prSet/>
      <dgm:spPr/>
      <dgm:t>
        <a:bodyPr/>
        <a:lstStyle/>
        <a:p>
          <a:endParaRPr lang="en-US"/>
        </a:p>
      </dgm:t>
    </dgm:pt>
    <dgm:pt modelId="{8F6AD6AB-41A6-488C-ACCB-33DF60EADD2C}">
      <dgm:prSet custT="1"/>
      <dgm:spPr/>
      <dgm:t>
        <a:bodyPr/>
        <a:lstStyle/>
        <a:p>
          <a:r>
            <a:rPr lang="ur-PK" sz="3200" b="1" dirty="0" smtClean="0">
              <a:solidFill>
                <a:srgbClr val="C00000"/>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جھاگ اُن دھاتوں پربھی اٹھتے ہیں جنہیں زیوراوربرتن بنانے کے لیے پگھلایا جاتا ہے</a:t>
          </a:r>
          <a:endParaRPr lang="en-US" sz="3200" dirty="0">
            <a:solidFill>
              <a:srgbClr val="C00000"/>
            </a:solidFill>
            <a:effectLst>
              <a:outerShdw blurRad="38100" dist="38100" dir="2700000" algn="tl">
                <a:srgbClr val="000000">
                  <a:alpha val="43137"/>
                </a:srgbClr>
              </a:outerShdw>
            </a:effectLst>
          </a:endParaRPr>
        </a:p>
      </dgm:t>
    </dgm:pt>
    <dgm:pt modelId="{11A89D57-49DF-45AB-AE85-370C745BCEC3}" type="parTrans" cxnId="{D2CA8F72-C827-482C-A999-349D9BBAAF5F}">
      <dgm:prSet/>
      <dgm:spPr/>
      <dgm:t>
        <a:bodyPr/>
        <a:lstStyle/>
        <a:p>
          <a:endParaRPr lang="en-US"/>
        </a:p>
      </dgm:t>
    </dgm:pt>
    <dgm:pt modelId="{BEFC4561-90C0-484A-AE74-FECC5857E314}" type="sibTrans" cxnId="{D2CA8F72-C827-482C-A999-349D9BBAAF5F}">
      <dgm:prSet/>
      <dgm:spPr/>
      <dgm:t>
        <a:bodyPr/>
        <a:lstStyle/>
        <a:p>
          <a:endParaRPr lang="en-US"/>
        </a:p>
      </dgm:t>
    </dgm:pt>
    <dgm:pt modelId="{68C8E4D6-4955-4C79-8EBE-3675C8F1B657}">
      <dgm:prSet phldrT="[Text]" custT="1"/>
      <dgm:spPr/>
      <dgm:t>
        <a:bodyPr/>
        <a:lstStyle/>
        <a:p>
          <a:pPr>
            <a:lnSpc>
              <a:spcPct val="100000"/>
            </a:lnSpc>
          </a:pPr>
          <a:endParaRPr lang="en-US" sz="3200" dirty="0"/>
        </a:p>
      </dgm:t>
    </dgm:pt>
    <dgm:pt modelId="{5ECDB922-C499-434C-9BFA-53C41A668059}" type="parTrans" cxnId="{7A3695FA-8F55-49CC-8E74-B012766A86BD}">
      <dgm:prSet/>
      <dgm:spPr/>
      <dgm:t>
        <a:bodyPr/>
        <a:lstStyle/>
        <a:p>
          <a:endParaRPr lang="en-US"/>
        </a:p>
      </dgm:t>
    </dgm:pt>
    <dgm:pt modelId="{8229B07E-8AD7-4427-AACE-A91E43F297EF}" type="sibTrans" cxnId="{7A3695FA-8F55-49CC-8E74-B012766A86BD}">
      <dgm:prSet/>
      <dgm:spPr/>
      <dgm:t>
        <a:bodyPr/>
        <a:lstStyle/>
        <a:p>
          <a:endParaRPr lang="en-US"/>
        </a:p>
      </dgm:t>
    </dgm:pt>
    <dgm:pt modelId="{9B567CED-9179-4FBD-9017-BEA51472DD68}">
      <dgm:prSet phldrT="[Text]" custT="1"/>
      <dgm:spPr>
        <a:solidFill>
          <a:schemeClr val="accent3">
            <a:lumMod val="75000"/>
            <a:alpha val="89804"/>
          </a:schemeClr>
        </a:solidFill>
      </dgm:spPr>
      <dgm:t>
        <a:bodyPr/>
        <a:lstStyle/>
        <a:p>
          <a:r>
            <a:rPr lang="ur-PK" sz="2400" dirty="0" smtClean="0">
              <a:solidFill>
                <a:schemeClr val="tx1"/>
              </a:solidFill>
              <a:latin typeface="Jameel Noori Nastaleeq" panose="02000503000000020004" pitchFamily="2" charset="-78"/>
              <a:cs typeface="Jameel Noori Nastaleeq" panose="02000503000000020004" pitchFamily="2" charset="-78"/>
            </a:rPr>
            <a:t>علم عمل کرنے اور دوسروں تک پہنچانے سے فائدہ مند  ہو تا ہے </a:t>
          </a:r>
          <a:endParaRPr lang="en-US" sz="2400" dirty="0">
            <a:solidFill>
              <a:schemeClr val="tx1"/>
            </a:solidFill>
            <a:latin typeface="Jameel Noori Nastaleeq" panose="02000503000000020004" pitchFamily="2" charset="-78"/>
            <a:cs typeface="Jameel Noori Nastaleeq" panose="02000503000000020004" pitchFamily="2" charset="-78"/>
          </a:endParaRPr>
        </a:p>
      </dgm:t>
    </dgm:pt>
    <dgm:pt modelId="{F5E7A59B-DD01-4610-86B1-B7FA20A9C825}" type="parTrans" cxnId="{D7E950C1-AEDD-456B-BCF8-0ADD00D77F24}">
      <dgm:prSet/>
      <dgm:spPr/>
      <dgm:t>
        <a:bodyPr/>
        <a:lstStyle/>
        <a:p>
          <a:endParaRPr lang="en-US"/>
        </a:p>
      </dgm:t>
    </dgm:pt>
    <dgm:pt modelId="{C0266028-3F8A-4BF3-BB57-0AFF22F27BF2}" type="sibTrans" cxnId="{D7E950C1-AEDD-456B-BCF8-0ADD00D77F24}">
      <dgm:prSet/>
      <dgm:spPr/>
      <dgm:t>
        <a:bodyPr/>
        <a:lstStyle/>
        <a:p>
          <a:endParaRPr lang="en-US"/>
        </a:p>
      </dgm:t>
    </dgm:pt>
    <dgm:pt modelId="{6B733B9E-E143-4DDB-BF9E-B671E7D32AE8}" type="pres">
      <dgm:prSet presAssocID="{2899960F-8AB9-4424-8737-CFDF55F91A48}" presName="Name0" presStyleCnt="0">
        <dgm:presLayoutVars>
          <dgm:chPref val="3"/>
          <dgm:dir val="rev"/>
          <dgm:animLvl val="lvl"/>
          <dgm:resizeHandles/>
        </dgm:presLayoutVars>
      </dgm:prSet>
      <dgm:spPr/>
      <dgm:t>
        <a:bodyPr/>
        <a:lstStyle/>
        <a:p>
          <a:endParaRPr lang="en-US"/>
        </a:p>
      </dgm:t>
    </dgm:pt>
    <dgm:pt modelId="{65201A78-FBDC-4BB7-9299-7A8EF10F5985}" type="pres">
      <dgm:prSet presAssocID="{A26A1A6A-C221-4367-8BC2-61E802EE4276}" presName="horFlow" presStyleCnt="0"/>
      <dgm:spPr/>
    </dgm:pt>
    <dgm:pt modelId="{A17D2165-22F0-4C81-9BDF-462461845629}" type="pres">
      <dgm:prSet presAssocID="{A26A1A6A-C221-4367-8BC2-61E802EE4276}" presName="bigChev" presStyleLbl="node1" presStyleIdx="0" presStyleCnt="4" custScaleX="165175" custScaleY="122197" custLinFactNeighborX="50922" custLinFactNeighborY="-3570"/>
      <dgm:spPr/>
      <dgm:t>
        <a:bodyPr/>
        <a:lstStyle/>
        <a:p>
          <a:endParaRPr lang="en-US"/>
        </a:p>
      </dgm:t>
    </dgm:pt>
    <dgm:pt modelId="{D51119B5-69AA-40FB-BD2B-FBBCFDC8FB2B}" type="pres">
      <dgm:prSet presAssocID="{5B458EA7-6BE2-421D-95D9-844E62EDDFA1}" presName="parTrans" presStyleCnt="0"/>
      <dgm:spPr/>
    </dgm:pt>
    <dgm:pt modelId="{34F88254-961E-4AF5-896E-412AC0BB9DF3}" type="pres">
      <dgm:prSet presAssocID="{07ED6E02-14D7-4265-918F-FDE08AB2801E}" presName="node" presStyleLbl="alignAccFollowNode1" presStyleIdx="0" presStyleCnt="3" custScaleX="241981" custScaleY="134803" custLinFactNeighborX="-56697" custLinFactNeighborY="19522">
        <dgm:presLayoutVars>
          <dgm:bulletEnabled val="1"/>
        </dgm:presLayoutVars>
      </dgm:prSet>
      <dgm:spPr/>
      <dgm:t>
        <a:bodyPr/>
        <a:lstStyle/>
        <a:p>
          <a:endParaRPr lang="en-US"/>
        </a:p>
      </dgm:t>
    </dgm:pt>
    <dgm:pt modelId="{A3449D82-3EF6-412B-BE71-DBC86BFD06A6}" type="pres">
      <dgm:prSet presAssocID="{A26A1A6A-C221-4367-8BC2-61E802EE4276}" presName="vSp" presStyleCnt="0"/>
      <dgm:spPr/>
    </dgm:pt>
    <dgm:pt modelId="{A0153CD8-7917-4228-81F3-18907F2C14F9}" type="pres">
      <dgm:prSet presAssocID="{A0575612-D01C-4EF8-8061-7554B41C6239}" presName="horFlow" presStyleCnt="0"/>
      <dgm:spPr/>
    </dgm:pt>
    <dgm:pt modelId="{8349DEC9-002C-4967-A8FF-13392FF8C748}" type="pres">
      <dgm:prSet presAssocID="{A0575612-D01C-4EF8-8061-7554B41C6239}" presName="bigChev" presStyleLbl="node1" presStyleIdx="1" presStyleCnt="4" custScaleX="192708" custScaleY="172553" custLinFactNeighborX="69154" custLinFactNeighborY="-9499"/>
      <dgm:spPr/>
      <dgm:t>
        <a:bodyPr/>
        <a:lstStyle/>
        <a:p>
          <a:endParaRPr lang="en-US"/>
        </a:p>
      </dgm:t>
    </dgm:pt>
    <dgm:pt modelId="{14CE2B65-393D-4393-BAF4-A4B30F18EFE9}" type="pres">
      <dgm:prSet presAssocID="{C60E4936-2B83-4E08-B015-17F68B0DD0C4}" presName="parTrans" presStyleCnt="0"/>
      <dgm:spPr/>
    </dgm:pt>
    <dgm:pt modelId="{6FDCD595-A59D-44A3-805A-E9B1BBA57D68}" type="pres">
      <dgm:prSet presAssocID="{9B196F6E-CB93-44A7-AF8E-F08C22A62DF6}" presName="node" presStyleLbl="alignAccFollowNode1" presStyleIdx="1" presStyleCnt="3" custScaleX="213436" custScaleY="151449" custLinFactNeighborX="37120" custLinFactNeighborY="-10263">
        <dgm:presLayoutVars>
          <dgm:bulletEnabled val="1"/>
        </dgm:presLayoutVars>
      </dgm:prSet>
      <dgm:spPr/>
      <dgm:t>
        <a:bodyPr/>
        <a:lstStyle/>
        <a:p>
          <a:endParaRPr lang="en-US"/>
        </a:p>
      </dgm:t>
    </dgm:pt>
    <dgm:pt modelId="{E9A07AAC-A0AF-4B55-8C6D-6F6805247A96}" type="pres">
      <dgm:prSet presAssocID="{A0575612-D01C-4EF8-8061-7554B41C6239}" presName="vSp" presStyleCnt="0"/>
      <dgm:spPr/>
    </dgm:pt>
    <dgm:pt modelId="{04132E13-EDFA-4E2F-9D9E-EC55F80D4959}" type="pres">
      <dgm:prSet presAssocID="{8F6AD6AB-41A6-488C-ACCB-33DF60EADD2C}" presName="horFlow" presStyleCnt="0"/>
      <dgm:spPr/>
    </dgm:pt>
    <dgm:pt modelId="{BFCC485A-867F-42B3-85D6-7113FFCF0A2B}" type="pres">
      <dgm:prSet presAssocID="{8F6AD6AB-41A6-488C-ACCB-33DF60EADD2C}" presName="bigChev" presStyleLbl="node1" presStyleIdx="2" presStyleCnt="4" custScaleX="242683" custScaleY="171097" custLinFactNeighborX="45688" custLinFactNeighborY="-9196"/>
      <dgm:spPr/>
      <dgm:t>
        <a:bodyPr/>
        <a:lstStyle/>
        <a:p>
          <a:endParaRPr lang="en-US"/>
        </a:p>
      </dgm:t>
    </dgm:pt>
    <dgm:pt modelId="{C677CDFC-ABD2-41BB-A13B-0B057BE43EB9}" type="pres">
      <dgm:prSet presAssocID="{8F6AD6AB-41A6-488C-ACCB-33DF60EADD2C}" presName="vSp" presStyleCnt="0"/>
      <dgm:spPr/>
    </dgm:pt>
    <dgm:pt modelId="{99FAA2CC-6605-43ED-AF33-25539602F225}" type="pres">
      <dgm:prSet presAssocID="{68C8E4D6-4955-4C79-8EBE-3675C8F1B657}" presName="horFlow" presStyleCnt="0"/>
      <dgm:spPr/>
    </dgm:pt>
    <dgm:pt modelId="{D7128361-C744-445C-8E3D-CAD4ED97A68C}" type="pres">
      <dgm:prSet presAssocID="{68C8E4D6-4955-4C79-8EBE-3675C8F1B657}" presName="bigChev" presStyleLbl="node1" presStyleIdx="3" presStyleCnt="4" custScaleX="193429" custScaleY="148523" custLinFactNeighborX="-7707" custLinFactNeighborY="56"/>
      <dgm:spPr/>
      <dgm:t>
        <a:bodyPr/>
        <a:lstStyle/>
        <a:p>
          <a:endParaRPr lang="en-US"/>
        </a:p>
      </dgm:t>
    </dgm:pt>
    <dgm:pt modelId="{F05D88C2-8260-4C82-A187-F686201F190E}" type="pres">
      <dgm:prSet presAssocID="{F5E7A59B-DD01-4610-86B1-B7FA20A9C825}" presName="parTrans" presStyleCnt="0"/>
      <dgm:spPr/>
    </dgm:pt>
    <dgm:pt modelId="{AA5B54C1-0C61-4C57-9E1B-8D6BA5D3FD5F}" type="pres">
      <dgm:prSet presAssocID="{9B567CED-9179-4FBD-9017-BEA51472DD68}" presName="node" presStyleLbl="alignAccFollowNode1" presStyleIdx="2" presStyleCnt="3" custScaleX="217820" custScaleY="149605" custLinFactX="-7243" custLinFactNeighborX="-100000" custLinFactNeighborY="-9117">
        <dgm:presLayoutVars>
          <dgm:bulletEnabled val="1"/>
        </dgm:presLayoutVars>
      </dgm:prSet>
      <dgm:spPr/>
      <dgm:t>
        <a:bodyPr/>
        <a:lstStyle/>
        <a:p>
          <a:endParaRPr lang="en-US"/>
        </a:p>
      </dgm:t>
    </dgm:pt>
  </dgm:ptLst>
  <dgm:cxnLst>
    <dgm:cxn modelId="{DAF3C9BA-B04F-4333-9E46-591268DC9B88}" srcId="{A26A1A6A-C221-4367-8BC2-61E802EE4276}" destId="{07ED6E02-14D7-4265-918F-FDE08AB2801E}" srcOrd="0" destOrd="0" parTransId="{5B458EA7-6BE2-421D-95D9-844E62EDDFA1}" sibTransId="{3F2117F0-37C5-40EF-B2EB-E1BAFF101F0B}"/>
    <dgm:cxn modelId="{9B91FB5A-2957-4D88-B977-BD19DC24666D}" type="presOf" srcId="{2899960F-8AB9-4424-8737-CFDF55F91A48}" destId="{6B733B9E-E143-4DDB-BF9E-B671E7D32AE8}" srcOrd="0" destOrd="0" presId="urn:microsoft.com/office/officeart/2005/8/layout/lProcess3"/>
    <dgm:cxn modelId="{7A3695FA-8F55-49CC-8E74-B012766A86BD}" srcId="{2899960F-8AB9-4424-8737-CFDF55F91A48}" destId="{68C8E4D6-4955-4C79-8EBE-3675C8F1B657}" srcOrd="3" destOrd="0" parTransId="{5ECDB922-C499-434C-9BFA-53C41A668059}" sibTransId="{8229B07E-8AD7-4427-AACE-A91E43F297EF}"/>
    <dgm:cxn modelId="{EF9AF5A1-BB3E-41BD-9261-60ECEFAF309E}" type="presOf" srcId="{8F6AD6AB-41A6-488C-ACCB-33DF60EADD2C}" destId="{BFCC485A-867F-42B3-85D6-7113FFCF0A2B}" srcOrd="0" destOrd="0" presId="urn:microsoft.com/office/officeart/2005/8/layout/lProcess3"/>
    <dgm:cxn modelId="{38601FB5-5B76-4674-814C-4EFDD199845B}" type="presOf" srcId="{A0575612-D01C-4EF8-8061-7554B41C6239}" destId="{8349DEC9-002C-4967-A8FF-13392FF8C748}" srcOrd="0" destOrd="0" presId="urn:microsoft.com/office/officeart/2005/8/layout/lProcess3"/>
    <dgm:cxn modelId="{D7E950C1-AEDD-456B-BCF8-0ADD00D77F24}" srcId="{68C8E4D6-4955-4C79-8EBE-3675C8F1B657}" destId="{9B567CED-9179-4FBD-9017-BEA51472DD68}" srcOrd="0" destOrd="0" parTransId="{F5E7A59B-DD01-4610-86B1-B7FA20A9C825}" sibTransId="{C0266028-3F8A-4BF3-BB57-0AFF22F27BF2}"/>
    <dgm:cxn modelId="{2890DED4-4FAA-46F5-98FF-D785FECD4CAF}" srcId="{2899960F-8AB9-4424-8737-CFDF55F91A48}" destId="{A0575612-D01C-4EF8-8061-7554B41C6239}" srcOrd="1" destOrd="0" parTransId="{1258A75A-B0F1-4A07-8606-44B399AF14BD}" sibTransId="{261BB6B2-60FB-4175-BFF3-423DB8CB4B41}"/>
    <dgm:cxn modelId="{8F586B2C-A6A8-4F4C-A462-DF69958915E7}" type="presOf" srcId="{07ED6E02-14D7-4265-918F-FDE08AB2801E}" destId="{34F88254-961E-4AF5-896E-412AC0BB9DF3}" srcOrd="0" destOrd="0" presId="urn:microsoft.com/office/officeart/2005/8/layout/lProcess3"/>
    <dgm:cxn modelId="{3C2EA332-35BB-4B9A-9BE0-5670C928F012}" type="presOf" srcId="{A26A1A6A-C221-4367-8BC2-61E802EE4276}" destId="{A17D2165-22F0-4C81-9BDF-462461845629}" srcOrd="0" destOrd="0" presId="urn:microsoft.com/office/officeart/2005/8/layout/lProcess3"/>
    <dgm:cxn modelId="{D2CA8F72-C827-482C-A999-349D9BBAAF5F}" srcId="{2899960F-8AB9-4424-8737-CFDF55F91A48}" destId="{8F6AD6AB-41A6-488C-ACCB-33DF60EADD2C}" srcOrd="2" destOrd="0" parTransId="{11A89D57-49DF-45AB-AE85-370C745BCEC3}" sibTransId="{BEFC4561-90C0-484A-AE74-FECC5857E314}"/>
    <dgm:cxn modelId="{C50C5665-0E40-4604-8F33-EDE3EDAA894E}" type="presOf" srcId="{68C8E4D6-4955-4C79-8EBE-3675C8F1B657}" destId="{D7128361-C744-445C-8E3D-CAD4ED97A68C}" srcOrd="0" destOrd="0" presId="urn:microsoft.com/office/officeart/2005/8/layout/lProcess3"/>
    <dgm:cxn modelId="{BD4661DA-9DB2-43D7-9683-D15AF5D80BCC}" srcId="{2899960F-8AB9-4424-8737-CFDF55F91A48}" destId="{A26A1A6A-C221-4367-8BC2-61E802EE4276}" srcOrd="0" destOrd="0" parTransId="{650DE309-D9C8-4647-966C-41120385B505}" sibTransId="{F14A31FE-8354-480B-B4F6-1AAF120C9539}"/>
    <dgm:cxn modelId="{00CF424A-205E-4A1C-B073-BA87F8820914}" type="presOf" srcId="{9B567CED-9179-4FBD-9017-BEA51472DD68}" destId="{AA5B54C1-0C61-4C57-9E1B-8D6BA5D3FD5F}" srcOrd="0" destOrd="0" presId="urn:microsoft.com/office/officeart/2005/8/layout/lProcess3"/>
    <dgm:cxn modelId="{86815A02-4507-499F-8F97-6D6DB30ECEFA}" srcId="{A0575612-D01C-4EF8-8061-7554B41C6239}" destId="{9B196F6E-CB93-44A7-AF8E-F08C22A62DF6}" srcOrd="0" destOrd="0" parTransId="{C60E4936-2B83-4E08-B015-17F68B0DD0C4}" sibTransId="{E55A6469-D6BC-4968-8E19-36CE370944D6}"/>
    <dgm:cxn modelId="{384E54D9-B650-4614-A654-5FE055B9A41E}" type="presOf" srcId="{9B196F6E-CB93-44A7-AF8E-F08C22A62DF6}" destId="{6FDCD595-A59D-44A3-805A-E9B1BBA57D68}" srcOrd="0" destOrd="0" presId="urn:microsoft.com/office/officeart/2005/8/layout/lProcess3"/>
    <dgm:cxn modelId="{5F42B046-E9B5-4FBD-9884-A79A55924588}" type="presParOf" srcId="{6B733B9E-E143-4DDB-BF9E-B671E7D32AE8}" destId="{65201A78-FBDC-4BB7-9299-7A8EF10F5985}" srcOrd="0" destOrd="0" presId="urn:microsoft.com/office/officeart/2005/8/layout/lProcess3"/>
    <dgm:cxn modelId="{B56EAFD0-A481-4469-AEA0-62ABB84C4725}" type="presParOf" srcId="{65201A78-FBDC-4BB7-9299-7A8EF10F5985}" destId="{A17D2165-22F0-4C81-9BDF-462461845629}" srcOrd="0" destOrd="0" presId="urn:microsoft.com/office/officeart/2005/8/layout/lProcess3"/>
    <dgm:cxn modelId="{75317009-FCD6-4CE7-826B-BA681BD833FB}" type="presParOf" srcId="{65201A78-FBDC-4BB7-9299-7A8EF10F5985}" destId="{D51119B5-69AA-40FB-BD2B-FBBCFDC8FB2B}" srcOrd="1" destOrd="0" presId="urn:microsoft.com/office/officeart/2005/8/layout/lProcess3"/>
    <dgm:cxn modelId="{DD464D08-FBE9-4E29-B73C-A6505101787C}" type="presParOf" srcId="{65201A78-FBDC-4BB7-9299-7A8EF10F5985}" destId="{34F88254-961E-4AF5-896E-412AC0BB9DF3}" srcOrd="2" destOrd="0" presId="urn:microsoft.com/office/officeart/2005/8/layout/lProcess3"/>
    <dgm:cxn modelId="{9A4ECF8C-52DB-4CE5-B80D-4E871EB73278}" type="presParOf" srcId="{6B733B9E-E143-4DDB-BF9E-B671E7D32AE8}" destId="{A3449D82-3EF6-412B-BE71-DBC86BFD06A6}" srcOrd="1" destOrd="0" presId="urn:microsoft.com/office/officeart/2005/8/layout/lProcess3"/>
    <dgm:cxn modelId="{D56B6709-757A-4F73-BFE5-23C05F01DF90}" type="presParOf" srcId="{6B733B9E-E143-4DDB-BF9E-B671E7D32AE8}" destId="{A0153CD8-7917-4228-81F3-18907F2C14F9}" srcOrd="2" destOrd="0" presId="urn:microsoft.com/office/officeart/2005/8/layout/lProcess3"/>
    <dgm:cxn modelId="{F3FDA9C0-486A-4E97-B682-18AE402E1740}" type="presParOf" srcId="{A0153CD8-7917-4228-81F3-18907F2C14F9}" destId="{8349DEC9-002C-4967-A8FF-13392FF8C748}" srcOrd="0" destOrd="0" presId="urn:microsoft.com/office/officeart/2005/8/layout/lProcess3"/>
    <dgm:cxn modelId="{6652CB62-07A1-4B15-9D0A-EB109405E150}" type="presParOf" srcId="{A0153CD8-7917-4228-81F3-18907F2C14F9}" destId="{14CE2B65-393D-4393-BAF4-A4B30F18EFE9}" srcOrd="1" destOrd="0" presId="urn:microsoft.com/office/officeart/2005/8/layout/lProcess3"/>
    <dgm:cxn modelId="{815BCCCB-4BC1-4A71-A766-2D8B4378E2B0}" type="presParOf" srcId="{A0153CD8-7917-4228-81F3-18907F2C14F9}" destId="{6FDCD595-A59D-44A3-805A-E9B1BBA57D68}" srcOrd="2" destOrd="0" presId="urn:microsoft.com/office/officeart/2005/8/layout/lProcess3"/>
    <dgm:cxn modelId="{5D71D3D3-2236-4B81-9995-B8503912122B}" type="presParOf" srcId="{6B733B9E-E143-4DDB-BF9E-B671E7D32AE8}" destId="{E9A07AAC-A0AF-4B55-8C6D-6F6805247A96}" srcOrd="3" destOrd="0" presId="urn:microsoft.com/office/officeart/2005/8/layout/lProcess3"/>
    <dgm:cxn modelId="{AEB629C1-F0D4-4B17-BCFC-61DD8D3171AA}" type="presParOf" srcId="{6B733B9E-E143-4DDB-BF9E-B671E7D32AE8}" destId="{04132E13-EDFA-4E2F-9D9E-EC55F80D4959}" srcOrd="4" destOrd="0" presId="urn:microsoft.com/office/officeart/2005/8/layout/lProcess3"/>
    <dgm:cxn modelId="{1251ABD7-AE14-4A08-98C4-BB4E0EEF1BD1}" type="presParOf" srcId="{04132E13-EDFA-4E2F-9D9E-EC55F80D4959}" destId="{BFCC485A-867F-42B3-85D6-7113FFCF0A2B}" srcOrd="0" destOrd="0" presId="urn:microsoft.com/office/officeart/2005/8/layout/lProcess3"/>
    <dgm:cxn modelId="{37A8283B-50DC-429C-A28C-008FA82594EE}" type="presParOf" srcId="{6B733B9E-E143-4DDB-BF9E-B671E7D32AE8}" destId="{C677CDFC-ABD2-41BB-A13B-0B057BE43EB9}" srcOrd="5" destOrd="0" presId="urn:microsoft.com/office/officeart/2005/8/layout/lProcess3"/>
    <dgm:cxn modelId="{09D06C3B-1420-48E9-99D7-C2BC409EE8FF}" type="presParOf" srcId="{6B733B9E-E143-4DDB-BF9E-B671E7D32AE8}" destId="{99FAA2CC-6605-43ED-AF33-25539602F225}" srcOrd="6" destOrd="0" presId="urn:microsoft.com/office/officeart/2005/8/layout/lProcess3"/>
    <dgm:cxn modelId="{C8855D03-B242-4876-8CCB-F79A84890186}" type="presParOf" srcId="{99FAA2CC-6605-43ED-AF33-25539602F225}" destId="{D7128361-C744-445C-8E3D-CAD4ED97A68C}" srcOrd="0" destOrd="0" presId="urn:microsoft.com/office/officeart/2005/8/layout/lProcess3"/>
    <dgm:cxn modelId="{0970D84C-6191-42C8-90D5-D18BC3DE6C85}" type="presParOf" srcId="{99FAA2CC-6605-43ED-AF33-25539602F225}" destId="{F05D88C2-8260-4C82-A187-F686201F190E}" srcOrd="1" destOrd="0" presId="urn:microsoft.com/office/officeart/2005/8/layout/lProcess3"/>
    <dgm:cxn modelId="{D7721F75-DADF-491B-ACAC-539E4C7A4760}" type="presParOf" srcId="{99FAA2CC-6605-43ED-AF33-25539602F225}" destId="{AA5B54C1-0C61-4C57-9E1B-8D6BA5D3FD5F}"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D2165-22F0-4C81-9BDF-462461845629}">
      <dsp:nvSpPr>
        <dsp:cNvPr id="0" name=""/>
        <dsp:cNvSpPr/>
      </dsp:nvSpPr>
      <dsp:spPr>
        <a:xfrm rot="10800000">
          <a:off x="6745142" y="0"/>
          <a:ext cx="4313789" cy="1276542"/>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35560" bIns="17780" numCol="1" spcCol="1270" anchor="ctr" anchorCtr="0">
          <a:noAutofit/>
        </a:bodyPr>
        <a:lstStyle/>
        <a:p>
          <a:pPr lvl="0" algn="ctr" defTabSz="1244600">
            <a:lnSpc>
              <a:spcPct val="90000"/>
            </a:lnSpc>
            <a:spcBef>
              <a:spcPct val="0"/>
            </a:spcBef>
            <a:spcAft>
              <a:spcPct val="35000"/>
            </a:spcAft>
          </a:pPr>
          <a:r>
            <a:rPr lang="ur-PK" sz="2800" b="1" kern="1200" dirty="0" smtClean="0">
              <a:solidFill>
                <a:schemeClr val="tx1"/>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بارش سے ہر ندی نالہ  اپنےظرف کے مطابق پانی لیتا ہے </a:t>
          </a:r>
          <a:endParaRPr lang="en-US" sz="2800" b="1" kern="1200" dirty="0">
            <a:solidFill>
              <a:schemeClr val="tx1"/>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dsp:txBody>
      <dsp:txXfrm rot="10800000">
        <a:off x="7383413" y="0"/>
        <a:ext cx="3037247" cy="1276542"/>
      </dsp:txXfrm>
    </dsp:sp>
    <dsp:sp modelId="{34F88254-961E-4AF5-896E-412AC0BB9DF3}">
      <dsp:nvSpPr>
        <dsp:cNvPr id="0" name=""/>
        <dsp:cNvSpPr/>
      </dsp:nvSpPr>
      <dsp:spPr>
        <a:xfrm rot="10800000">
          <a:off x="1473930" y="223709"/>
          <a:ext cx="5245344" cy="1168832"/>
        </a:xfrm>
        <a:prstGeom prst="chevron">
          <a:avLst/>
        </a:prstGeom>
        <a:solidFill>
          <a:schemeClr val="accent3">
            <a:lumMod val="60000"/>
            <a:lumOff val="40000"/>
            <a:alpha val="9000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240" rIns="30480" bIns="15240" numCol="1" spcCol="1270" anchor="ctr" anchorCtr="0">
          <a:noAutofit/>
        </a:bodyPr>
        <a:lstStyle/>
        <a:p>
          <a:pPr lvl="0" algn="ctr" defTabSz="1066800">
            <a:lnSpc>
              <a:spcPct val="90000"/>
            </a:lnSpc>
            <a:spcBef>
              <a:spcPct val="0"/>
            </a:spcBef>
            <a:spcAft>
              <a:spcPct val="35000"/>
            </a:spcAft>
          </a:pPr>
          <a:r>
            <a:rPr lang="ur-PK" sz="2400" b="1" kern="1200" dirty="0" smtClean="0">
              <a:solidFill>
                <a:srgbClr val="C00000"/>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اسی طرح  ہر دل اپنی طلب اور محبت کے  مطابق حق کو قبول کرتا ہے </a:t>
          </a:r>
          <a:endParaRPr lang="en-US" sz="2400" b="1" kern="1200" dirty="0">
            <a:solidFill>
              <a:srgbClr val="C00000"/>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dsp:txBody>
      <dsp:txXfrm rot="10800000">
        <a:off x="2058346" y="223709"/>
        <a:ext cx="4076512" cy="1168832"/>
      </dsp:txXfrm>
    </dsp:sp>
    <dsp:sp modelId="{8349DEC9-002C-4967-A8FF-13392FF8C748}">
      <dsp:nvSpPr>
        <dsp:cNvPr id="0" name=""/>
        <dsp:cNvSpPr/>
      </dsp:nvSpPr>
      <dsp:spPr>
        <a:xfrm rot="10800000">
          <a:off x="6087977" y="1324147"/>
          <a:ext cx="5032854" cy="1802590"/>
        </a:xfrm>
        <a:prstGeom prst="chevron">
          <a:avLst/>
        </a:prstGeom>
        <a:solidFill>
          <a:schemeClr val="accent3">
            <a:hueOff val="-5513091"/>
            <a:satOff val="8941"/>
            <a:lumOff val="6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45720" bIns="22860" numCol="1" spcCol="1270" anchor="ctr" anchorCtr="0">
          <a:noAutofit/>
        </a:bodyPr>
        <a:lstStyle/>
        <a:p>
          <a:pPr lvl="0" algn="ctr" defTabSz="1600200">
            <a:lnSpc>
              <a:spcPct val="90000"/>
            </a:lnSpc>
            <a:spcBef>
              <a:spcPct val="0"/>
            </a:spcBef>
            <a:spcAft>
              <a:spcPct val="35000"/>
            </a:spcAft>
          </a:pPr>
          <a:r>
            <a:rPr lang="ur-PK" sz="3600" b="1" kern="1200" dirty="0" smtClean="0">
              <a:solidFill>
                <a:schemeClr val="tx1"/>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بہتاہوا پانی رکتا نہیں،ہررکاوٹ کو پارکرجاتاہے </a:t>
          </a:r>
          <a:endParaRPr lang="en-US" sz="3600" b="1" kern="1200" dirty="0">
            <a:solidFill>
              <a:schemeClr val="tx1"/>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dsp:txBody>
      <dsp:txXfrm rot="10800000">
        <a:off x="6989272" y="1324147"/>
        <a:ext cx="3230264" cy="1802590"/>
      </dsp:txXfrm>
    </dsp:sp>
    <dsp:sp modelId="{6FDCD595-A59D-44A3-805A-E9B1BBA57D68}">
      <dsp:nvSpPr>
        <dsp:cNvPr id="0" name=""/>
        <dsp:cNvSpPr/>
      </dsp:nvSpPr>
      <dsp:spPr>
        <a:xfrm rot="10800000">
          <a:off x="1692148" y="1579105"/>
          <a:ext cx="4626583" cy="1313164"/>
        </a:xfrm>
        <a:prstGeom prst="chevron">
          <a:avLst/>
        </a:prstGeom>
        <a:solidFill>
          <a:srgbClr val="E74780">
            <a:alpha val="89804"/>
          </a:srgbClr>
        </a:solidFill>
        <a:ln w="12700" cap="flat" cmpd="sng" algn="ctr">
          <a:solidFill>
            <a:schemeClr val="accent3">
              <a:tint val="40000"/>
              <a:alpha val="90000"/>
              <a:hueOff val="-8531845"/>
              <a:satOff val="9726"/>
              <a:lumOff val="6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780" rIns="35560" bIns="17780" numCol="1" spcCol="1270" anchor="ctr" anchorCtr="0">
          <a:noAutofit/>
        </a:bodyPr>
        <a:lstStyle/>
        <a:p>
          <a:pPr lvl="0" algn="ctr" defTabSz="1244600">
            <a:lnSpc>
              <a:spcPct val="90000"/>
            </a:lnSpc>
            <a:spcBef>
              <a:spcPct val="0"/>
            </a:spcBef>
            <a:spcAft>
              <a:spcPct val="35000"/>
            </a:spcAft>
          </a:pPr>
          <a:r>
            <a:rPr lang="ur-PK" sz="2800" b="1" kern="1200" dirty="0" smtClean="0">
              <a:solidFill>
                <a:schemeClr val="tx1"/>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مومن مخالفتوں سے گھبراکر رکنےکے بجائے  عبور کرتا ہے </a:t>
          </a:r>
          <a:endParaRPr lang="en-US" sz="2800" b="1" kern="1200" dirty="0">
            <a:solidFill>
              <a:schemeClr val="tx1"/>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dsp:txBody>
      <dsp:txXfrm rot="10800000">
        <a:off x="2348730" y="1579105"/>
        <a:ext cx="3313419" cy="1313164"/>
      </dsp:txXfrm>
    </dsp:sp>
    <dsp:sp modelId="{BFCC485A-867F-42B3-85D6-7113FFCF0A2B}">
      <dsp:nvSpPr>
        <dsp:cNvPr id="0" name=""/>
        <dsp:cNvSpPr/>
      </dsp:nvSpPr>
      <dsp:spPr>
        <a:xfrm rot="10800000">
          <a:off x="5741228" y="3276155"/>
          <a:ext cx="6338025" cy="1787380"/>
        </a:xfrm>
        <a:prstGeom prst="chevron">
          <a:avLst/>
        </a:prstGeom>
        <a:solidFill>
          <a:schemeClr val="accent3">
            <a:hueOff val="-11026182"/>
            <a:satOff val="17881"/>
            <a:lumOff val="13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40640" bIns="20320" numCol="1" spcCol="1270" anchor="ctr" anchorCtr="0">
          <a:noAutofit/>
        </a:bodyPr>
        <a:lstStyle/>
        <a:p>
          <a:pPr lvl="0" algn="ctr" defTabSz="1422400">
            <a:lnSpc>
              <a:spcPct val="90000"/>
            </a:lnSpc>
            <a:spcBef>
              <a:spcPct val="0"/>
            </a:spcBef>
            <a:spcAft>
              <a:spcPct val="35000"/>
            </a:spcAft>
          </a:pPr>
          <a:r>
            <a:rPr lang="ur-PK" sz="3200" b="1" kern="1200" dirty="0" smtClean="0">
              <a:solidFill>
                <a:srgbClr val="C00000"/>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جھاگ اُن دھاتوں پربھی اٹھتے ہیں جنہیں زیوراوربرتن بنانے کے لیے پگھلایا جاتا ہے</a:t>
          </a:r>
          <a:endParaRPr lang="en-US" sz="3200" kern="1200" dirty="0">
            <a:solidFill>
              <a:srgbClr val="C00000"/>
            </a:solidFill>
            <a:effectLst>
              <a:outerShdw blurRad="38100" dist="38100" dir="2700000" algn="tl">
                <a:srgbClr val="000000">
                  <a:alpha val="43137"/>
                </a:srgbClr>
              </a:outerShdw>
            </a:effectLst>
          </a:endParaRPr>
        </a:p>
      </dsp:txBody>
      <dsp:txXfrm rot="10800000">
        <a:off x="6634918" y="3276155"/>
        <a:ext cx="4550645" cy="1787380"/>
      </dsp:txXfrm>
    </dsp:sp>
    <dsp:sp modelId="{D7128361-C744-445C-8E3D-CAD4ED97A68C}">
      <dsp:nvSpPr>
        <dsp:cNvPr id="0" name=""/>
        <dsp:cNvSpPr/>
      </dsp:nvSpPr>
      <dsp:spPr>
        <a:xfrm rot="10800000">
          <a:off x="5808193" y="5306440"/>
          <a:ext cx="5051684" cy="1551559"/>
        </a:xfrm>
        <a:prstGeom prst="chevron">
          <a:avLst/>
        </a:prstGeom>
        <a:solidFill>
          <a:schemeClr val="accent3">
            <a:hueOff val="-16539272"/>
            <a:satOff val="26822"/>
            <a:lumOff val="19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40640" bIns="20320" numCol="1" spcCol="1270" anchor="ctr" anchorCtr="0">
          <a:noAutofit/>
        </a:bodyPr>
        <a:lstStyle/>
        <a:p>
          <a:pPr lvl="0" algn="ctr" defTabSz="1422400">
            <a:lnSpc>
              <a:spcPct val="100000"/>
            </a:lnSpc>
            <a:spcBef>
              <a:spcPct val="0"/>
            </a:spcBef>
            <a:spcAft>
              <a:spcPct val="35000"/>
            </a:spcAft>
          </a:pPr>
          <a:endParaRPr lang="en-US" sz="3200" kern="1200" dirty="0"/>
        </a:p>
      </dsp:txBody>
      <dsp:txXfrm rot="10800000">
        <a:off x="6583972" y="5306440"/>
        <a:ext cx="3500125" cy="1551559"/>
      </dsp:txXfrm>
    </dsp:sp>
    <dsp:sp modelId="{AA5B54C1-0C61-4C57-9E1B-8D6BA5D3FD5F}">
      <dsp:nvSpPr>
        <dsp:cNvPr id="0" name=""/>
        <dsp:cNvSpPr/>
      </dsp:nvSpPr>
      <dsp:spPr>
        <a:xfrm rot="10800000">
          <a:off x="955741" y="5353996"/>
          <a:ext cx="4721613" cy="1297175"/>
        </a:xfrm>
        <a:prstGeom prst="chevron">
          <a:avLst/>
        </a:prstGeom>
        <a:solidFill>
          <a:schemeClr val="accent3">
            <a:lumMod val="75000"/>
            <a:alpha val="89804"/>
          </a:schemeClr>
        </a:solidFill>
        <a:ln w="12700" cap="flat" cmpd="sng" algn="ctr">
          <a:solidFill>
            <a:schemeClr val="accent3">
              <a:tint val="40000"/>
              <a:alpha val="90000"/>
              <a:hueOff val="-17063690"/>
              <a:satOff val="19452"/>
              <a:lumOff val="13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240" rIns="30480" bIns="15240" numCol="1" spcCol="1270" anchor="ctr" anchorCtr="0">
          <a:noAutofit/>
        </a:bodyPr>
        <a:lstStyle/>
        <a:p>
          <a:pPr lvl="0" algn="ctr" defTabSz="1066800">
            <a:lnSpc>
              <a:spcPct val="90000"/>
            </a:lnSpc>
            <a:spcBef>
              <a:spcPct val="0"/>
            </a:spcBef>
            <a:spcAft>
              <a:spcPct val="35000"/>
            </a:spcAft>
          </a:pPr>
          <a:r>
            <a:rPr lang="ur-PK" sz="2400" kern="1200" dirty="0" smtClean="0">
              <a:solidFill>
                <a:schemeClr val="tx1"/>
              </a:solidFill>
              <a:latin typeface="Jameel Noori Nastaleeq" panose="02000503000000020004" pitchFamily="2" charset="-78"/>
              <a:cs typeface="Jameel Noori Nastaleeq" panose="02000503000000020004" pitchFamily="2" charset="-78"/>
            </a:rPr>
            <a:t>علم عمل کرنے اور دوسروں تک پہنچانے سے فائدہ مند  ہو تا ہے </a:t>
          </a:r>
          <a:endParaRPr lang="en-US" sz="2400" kern="1200" dirty="0">
            <a:solidFill>
              <a:schemeClr val="tx1"/>
            </a:solidFill>
            <a:latin typeface="Jameel Noori Nastaleeq" panose="02000503000000020004" pitchFamily="2" charset="-78"/>
            <a:cs typeface="Jameel Noori Nastaleeq" panose="02000503000000020004" pitchFamily="2" charset="-78"/>
          </a:endParaRPr>
        </a:p>
      </dsp:txBody>
      <dsp:txXfrm rot="10800000">
        <a:off x="1604328" y="5353996"/>
        <a:ext cx="3424438" cy="129717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6725"/>
          </a:xfrm>
          <a:prstGeom prst="rect">
            <a:avLst/>
          </a:prstGeom>
        </p:spPr>
        <p:txBody>
          <a:bodyPr vert="horz" lIns="91440" tIns="45720" rIns="91440" bIns="45720" rtlCol="0"/>
          <a:lstStyle>
            <a:lvl1pPr algn="r">
              <a:defRPr sz="1200"/>
            </a:lvl1pPr>
          </a:lstStyle>
          <a:p>
            <a:fld id="{581B2614-38B0-4FD0-B99C-1B5E3EEE9C04}" type="datetime1">
              <a:rPr lang="en-US" smtClean="0"/>
              <a:t>3/19/2020</a:t>
            </a:fld>
            <a:endParaRPr lang="en-US"/>
          </a:p>
        </p:txBody>
      </p:sp>
      <p:sp>
        <p:nvSpPr>
          <p:cNvPr id="4" name="Footer Placeholder 3"/>
          <p:cNvSpPr>
            <a:spLocks noGrp="1"/>
          </p:cNvSpPr>
          <p:nvPr>
            <p:ph type="ftr" sz="quarter" idx="2"/>
          </p:nvPr>
        </p:nvSpPr>
        <p:spPr>
          <a:xfrm>
            <a:off x="0" y="8842375"/>
            <a:ext cx="30130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842375"/>
            <a:ext cx="3013075" cy="466725"/>
          </a:xfrm>
          <a:prstGeom prst="rect">
            <a:avLst/>
          </a:prstGeom>
        </p:spPr>
        <p:txBody>
          <a:bodyPr vert="horz" lIns="91440" tIns="45720" rIns="91440" bIns="45720" rtlCol="0" anchor="b"/>
          <a:lstStyle>
            <a:lvl1pPr algn="r">
              <a:defRPr sz="1200"/>
            </a:lvl1pPr>
          </a:lstStyle>
          <a:p>
            <a:fld id="{3CAB1418-0B5F-4F7E-808C-4BE35AFD06CC}" type="slidenum">
              <a:rPr lang="en-US" smtClean="0"/>
              <a:t>‹#›</a:t>
            </a:fld>
            <a:endParaRPr lang="en-US"/>
          </a:p>
        </p:txBody>
      </p:sp>
    </p:spTree>
    <p:extLst>
      <p:ext uri="{BB962C8B-B14F-4D97-AF65-F5344CB8AC3E}">
        <p14:creationId xmlns:p14="http://schemas.microsoft.com/office/powerpoint/2010/main" val="174062329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875B1805-B763-425F-A5E6-D7270CB60427}" type="datetime1">
              <a:rPr lang="en-US" smtClean="0"/>
              <a:t>3/19/2020</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682BC4A2-0DA6-4AEA-A52C-8BA440D3ADD0}" type="slidenum">
              <a:rPr lang="en-US" smtClean="0"/>
              <a:t>‹#›</a:t>
            </a:fld>
            <a:endParaRPr lang="en-US"/>
          </a:p>
        </p:txBody>
      </p:sp>
    </p:spTree>
    <p:extLst>
      <p:ext uri="{BB962C8B-B14F-4D97-AF65-F5344CB8AC3E}">
        <p14:creationId xmlns:p14="http://schemas.microsoft.com/office/powerpoint/2010/main" val="426484618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tanzil.net/#trans/ur.maududi/13:11"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tanzil.net/#trans/ur.maududi/4:147"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tanzil.net/#trans/ur.maududi/13:12" TargetMode="External"/><Relationship Id="rId7" Type="http://schemas.openxmlformats.org/officeDocument/2006/relationships/hyperlink" Target="http://tanzil.net/#trans/ur.maududi/13:16"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tanzil.net/#trans/ur.maududi/13:15" TargetMode="External"/><Relationship Id="rId5" Type="http://schemas.openxmlformats.org/officeDocument/2006/relationships/hyperlink" Target="http://tanzil.net/#trans/ur.maududi/13:14" TargetMode="External"/><Relationship Id="rId4" Type="http://schemas.openxmlformats.org/officeDocument/2006/relationships/hyperlink" Target="http://tanzil.net/#trans/ur.maududi/13:13"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tanzil.net/#trans/ur.maududi/13:1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tanzil.net/#trans/ur.maududi/13:28"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tanzil.net/#trans/ur.maududi/13:3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tanzil.net/#trans/ur.maududi/13:3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tanzil.net/#53: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tanzil.net/#trans/ur.maududi/13: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tanzil.net/#10:58"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tanzil.net/#trans/ur.maududi/13:5"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tanzil.net/#trans/ur.maududi/13:7" TargetMode="External"/><Relationship Id="rId4" Type="http://schemas.openxmlformats.org/officeDocument/2006/relationships/hyperlink" Target="http://tanzil.net/#trans/ur.maududi/13:6"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tanzil.net/#trans/ur.maududi/13:8"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tanzil.net/#trans/ur.maududi/13:10" TargetMode="External"/><Relationship Id="rId4" Type="http://schemas.openxmlformats.org/officeDocument/2006/relationships/hyperlink" Target="http://tanzil.net/#trans/ur.maududi/13: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Jameel Noori Nastaleeq" panose="02000503000000020004" pitchFamily="2" charset="-78"/>
              </a:rPr>
              <a:t>ہدایات برائے مدرّسہ:</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Jameel Noori Nastaleeq" panose="02000503000000020004" pitchFamily="2" charset="-78"/>
              </a:rPr>
              <a:t>دو رکعات نفل پڑھ کے اللہ سے قرآن فہمی کی دعا مانگیں </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Jameel Noori Nastaleeq" panose="02000503000000020004" pitchFamily="2" charset="-78"/>
              </a:rPr>
              <a:t>رب اشرح لی صدری۔۔۔۔۔ دعا مانگیں</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Jameel Noori Nastaleeq" panose="02000503000000020004" pitchFamily="2" charset="-78"/>
              </a:rPr>
              <a:t>دورہ قرآن لیتے ہوئے حاضرین کے ہاتھ ترجمہ قرآن ہو اور آپ کے ہاتھ میں بھی ترجمہ قرآن ہو</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Jameel Noori Nastaleeq" panose="02000503000000020004" pitchFamily="2" charset="-78"/>
              </a:rPr>
              <a:t>جو نکات تفہیم کے حاشیہ سے آپ نے سمجھے ہیں انہیں لکھ کر ساتھ رکھیں ۔</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Jameel Noori Nastaleeq" panose="02000503000000020004" pitchFamily="2" charset="-78"/>
              </a:rPr>
              <a:t>اس پریزنٹیشن میں صرف وہ باتیں لکھی گئی ہیں جو تفہیم سے علاہ ہیں اور جن پر بات کرنے کی ضرورت محسوس ہوئی اسلئے ان نکات کو بھی بغور پڑھیں اور تفہیم القرآن کے حاشیوں کا بھی بغور مطالعہ کریں </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Jameel Noori Nastaleeq" panose="02000503000000020004" pitchFamily="2" charset="-78"/>
              </a:rPr>
              <a:t>یہ واضح رہے کہ آپ نے دورہ قرآن لینا ہے دورہ تفسیر نہیں اس لئے ہر آیت کی تشریح نہ کریں ۔</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6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Jameel Noori Nastaleeq" panose="02000503000000020004" pitchFamily="2" charset="-78"/>
              </a:rPr>
              <a:t>عمل کے  نکات نوٹ کر لیں عملی نکتے کی نشاندہی کے بغیر دورہ قرآن ادھورا ہو گا ۔</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6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Jameel Noori Nastaleeq" panose="02000503000000020004" pitchFamily="2" charset="-78"/>
              </a:rPr>
              <a:t>آسان اور عام فہم  دلائل روز مرہ سے دیں،قرآن کی دعوت کو زندہ اور متحرک بنا کراس طرح پیش کریں کہ</a:t>
            </a:r>
          </a:p>
          <a:p>
            <a:pPr marL="0" marR="0" lvl="0" indent="0" algn="r" defTabSz="914400" rtl="1" eaLnBrk="1" fontAlgn="auto" latinLnBrk="0" hangingPunct="1">
              <a:lnSpc>
                <a:spcPct val="106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Jameel Noori Nastaleeq" panose="02000503000000020004" pitchFamily="2" charset="-78"/>
              </a:rPr>
              <a:t> چودہ سو سال پرانی بات نہ لگے </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6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Jameel Noori Nastaleeq" panose="02000503000000020004" pitchFamily="2" charset="-78"/>
              </a:rPr>
              <a:t>آخر میں عمل کے لیے دی جانے والی باتوں کو ضرور دہرا لیا جائے ۔</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Jameel Noori Nastaleeq" panose="02000503000000020004" pitchFamily="2" charset="-78"/>
              </a:rPr>
              <a:t>فقہی اور اختلافی مسائل کو نہیں چھیڑیں ۔ </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1" eaLnBrk="1" fontAlgn="auto" latinLnBrk="0" hangingPunct="1">
              <a:lnSpc>
                <a:spcPct val="106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Jameel Noori Nastaleeq" panose="02000503000000020004" pitchFamily="2" charset="-78"/>
              </a:rPr>
              <a:t>اللہ کے بندوں کو جہنم سے بچانے کی تڑپ دل میں ہو گی تو اس کی تپش حاضرین تک پہنچے گی </a:t>
            </a:r>
          </a:p>
          <a:p>
            <a:pPr marL="0" marR="0" lvl="0" indent="0" algn="ctr" defTabSz="914400" rtl="1" eaLnBrk="1" fontAlgn="auto" latinLnBrk="0" hangingPunct="1">
              <a:lnSpc>
                <a:spcPct val="106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Jameel Noori Nastaleeq" panose="02000503000000020004" pitchFamily="2" charset="-78"/>
              </a:rPr>
              <a:t>قلب میں چراغ ہو گا تو روشنی ضرور نظر آئے گی  ورنہ دورہ قرآن تاثیر سے خالی ہو گا ۔</a:t>
            </a:r>
          </a:p>
          <a:p>
            <a:pPr marL="0" marR="0" lvl="0" indent="0" algn="ctr" defTabSz="914400" rtl="1" eaLnBrk="1" fontAlgn="auto" latinLnBrk="0" hangingPunct="1">
              <a:lnSpc>
                <a:spcPct val="106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Jameel Noori Nastaleeq" panose="02000503000000020004" pitchFamily="2" charset="-78"/>
              </a:rPr>
              <a:t> جزاک اللہ </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endParaRPr lang="en-US" dirty="0"/>
          </a:p>
        </p:txBody>
      </p:sp>
      <p:sp>
        <p:nvSpPr>
          <p:cNvPr id="4" name="Slide Number Placeholder 3"/>
          <p:cNvSpPr>
            <a:spLocks noGrp="1"/>
          </p:cNvSpPr>
          <p:nvPr>
            <p:ph type="sldNum" sz="quarter" idx="10"/>
          </p:nvPr>
        </p:nvSpPr>
        <p:spPr/>
        <p:txBody>
          <a:bodyPr/>
          <a:lstStyle/>
          <a:p>
            <a:fld id="{682BC4A2-0DA6-4AEA-A52C-8BA440D3ADD0}" type="slidenum">
              <a:rPr lang="en-US" smtClean="0"/>
              <a:t>1</a:t>
            </a:fld>
            <a:endParaRPr lang="en-US"/>
          </a:p>
        </p:txBody>
      </p:sp>
      <p:sp>
        <p:nvSpPr>
          <p:cNvPr id="5" name="Date Placeholder 4"/>
          <p:cNvSpPr>
            <a:spLocks noGrp="1"/>
          </p:cNvSpPr>
          <p:nvPr>
            <p:ph type="dt" idx="11"/>
          </p:nvPr>
        </p:nvSpPr>
        <p:spPr/>
        <p:txBody>
          <a:bodyPr/>
          <a:lstStyle/>
          <a:p>
            <a:fld id="{6FA11944-5E70-417E-975F-6969A1361FA8}" type="datetime1">
              <a:rPr lang="en-US" smtClean="0"/>
              <a:t>3/19/2020</a:t>
            </a:fld>
            <a:endParaRPr lang="en-US"/>
          </a:p>
        </p:txBody>
      </p:sp>
    </p:spTree>
    <p:extLst>
      <p:ext uri="{BB962C8B-B14F-4D97-AF65-F5344CB8AC3E}">
        <p14:creationId xmlns:p14="http://schemas.microsoft.com/office/powerpoint/2010/main" val="104175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حقیقت یہ ہے کہ اللہ کسی قوم کے حال کو نہیں بدلتا جب تک وہ خود اپنے اوصاف کو نہیں بدل دیتی اور جب اللہ کسی قوم کی شامت لانے کا فیصلہ کر لے تو پھر وہ کسی کے ٹالے نہیں ٹل سکتی، نہ اللہ کے مقابلے میں ایسی قوم کا کوئی حامی و مدد گار ہو سکتا ہے (</a:t>
            </a:r>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hlinkClick r:id="rId3"/>
              </a:rPr>
              <a:t>11</a:t>
            </a:r>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a:t>
            </a:r>
          </a:p>
          <a:p>
            <a:pPr algn="r" rtl="1"/>
            <a:r>
              <a:rPr lang="ur-PK" sz="1400" b="1" u="sng" dirty="0" smtClean="0">
                <a:latin typeface="Jameel Noori Nastaleeq" panose="02000503000000020004" pitchFamily="2" charset="-78"/>
                <a:cs typeface="Jameel Noori Nastaleeq" panose="02000503000000020004" pitchFamily="2" charset="-78"/>
              </a:rPr>
              <a:t>قوموں کے عروج و زوال کا اصول :</a:t>
            </a:r>
            <a:r>
              <a:rPr lang="ur-PK" sz="1400" b="1"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جب بد عملی ، نا شکری اور کفران نعمت ہو تو اللہ اپنا حفاظتی پہرہ اٹھا دیتا ہے  پھرقوم</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کی شامت آجاتی ہے عذاب آ جاتا ہے اور کوئی ان</a:t>
            </a:r>
            <a:r>
              <a:rPr lang="ur-PK" sz="1400" baseline="0" dirty="0" smtClean="0">
                <a:latin typeface="Jameel Noori Nastaleeq" panose="02000503000000020004" pitchFamily="2" charset="-78"/>
                <a:cs typeface="Jameel Noori Nastaleeq" panose="02000503000000020004" pitchFamily="2" charset="-78"/>
              </a:rPr>
              <a:t> کا</a:t>
            </a:r>
            <a:r>
              <a:rPr lang="ur-PK" sz="1400" dirty="0" smtClean="0">
                <a:latin typeface="Jameel Noori Nastaleeq" panose="02000503000000020004" pitchFamily="2" charset="-78"/>
                <a:cs typeface="Jameel Noori Nastaleeq" panose="02000503000000020004" pitchFamily="2" charset="-78"/>
              </a:rPr>
              <a:t>مدد گار نہیں ہو سکتا۔ اللہ کسی پر بے سبب عذاب نہیں بھیجتا ۔</a:t>
            </a:r>
          </a:p>
          <a:p>
            <a:pPr algn="r" rtl="1"/>
            <a:r>
              <a:rPr lang="ur-PK" sz="1400" dirty="0" smtClean="0">
                <a:latin typeface="Jameel Noori Nastaleeq" panose="02000503000000020004" pitchFamily="2" charset="-78"/>
                <a:cs typeface="Jameel Noori Nastaleeq" panose="02000503000000020004" pitchFamily="2" charset="-78"/>
              </a:rPr>
              <a:t>آخر اللہ کو کیا پڑی ہے کہ تمہیں خواہ مخواہ سزا دے اگر تم شکر گزار بندے بنے رہو اور ایمان کی روش پر چلو اللہ بڑا قدر دان ہے اور سب کے حال سے واقف ہے (</a:t>
            </a:r>
            <a:r>
              <a:rPr lang="ur-PK" sz="1400" dirty="0" smtClean="0">
                <a:latin typeface="Jameel Noori Nastaleeq" panose="02000503000000020004" pitchFamily="2" charset="-78"/>
                <a:cs typeface="Jameel Noori Nastaleeq" panose="02000503000000020004" pitchFamily="2" charset="-78"/>
                <a:hlinkClick r:id="rId4"/>
              </a:rPr>
              <a:t>147</a:t>
            </a:r>
            <a:r>
              <a:rPr lang="ur-PK" sz="1400" dirty="0" smtClean="0">
                <a:latin typeface="Jameel Noori Nastaleeq" panose="02000503000000020004" pitchFamily="2" charset="-78"/>
                <a:cs typeface="Jameel Noori Nastaleeq" panose="02000503000000020004" pitchFamily="2" charset="-78"/>
              </a:rPr>
              <a:t>سورہ النساء)</a:t>
            </a:r>
          </a:p>
          <a:p>
            <a:pPr algn="r" rtl="1"/>
            <a:r>
              <a:rPr lang="ur-PK" sz="1400" dirty="0" smtClean="0">
                <a:latin typeface="Jameel Noori Nastaleeq" panose="02000503000000020004" pitchFamily="2" charset="-78"/>
                <a:cs typeface="Jameel Noori Nastaleeq" panose="02000503000000020004" pitchFamily="2" charset="-78"/>
              </a:rPr>
              <a:t>اگر کوئی قوم برائی پر آمادہ ہو گئی تو قانون نافذ ہو کر رہے گا اگر قوم کے افراد  اپنی نیک فطرت کو  چھوڑ کر برائی پر آمادہ ہوجائیں تو اللہ کا قانون حرکت میں آئے گا خوشی اور اطمینان  غم اور تکلیف میں بدل جائے گی ،قوم جس قابل ہوتی ہے اللہ اس سے اسی طرح کا معاملہ کرتا ہے جب قوم اجتماعی طور پر اللہ کی نا فرمان ہو جاتی ہے تو سزا ضرور ملتی ہے تاریخ میں دیکھیں جب تک مسلمان اللہ کے فرما نبردار رہے تو اللہ کی نعمتیں خوب برستی  رہیں</a:t>
            </a:r>
            <a:r>
              <a:rPr lang="ur-PK" sz="1400" baseline="0" dirty="0" smtClean="0">
                <a:latin typeface="Jameel Noori Nastaleeq" panose="02000503000000020004" pitchFamily="2" charset="-78"/>
                <a:cs typeface="Jameel Noori Nastaleeq" panose="02000503000000020004" pitchFamily="2" charset="-78"/>
              </a:rPr>
              <a:t> مسلمان </a:t>
            </a:r>
            <a:r>
              <a:rPr lang="ur-PK" sz="1400" dirty="0" smtClean="0">
                <a:latin typeface="Jameel Noori Nastaleeq" panose="02000503000000020004" pitchFamily="2" charset="-78"/>
                <a:cs typeface="Jameel Noori Nastaleeq" panose="02000503000000020004" pitchFamily="2" charset="-78"/>
              </a:rPr>
              <a:t>ورلڈ لیڈر  تھےرول ماڈلز تھے اللہ نے عروج دیاتھا  سائنس اور ریسرچ میں آگے تھے اللہ نے خوشی اور خوشحالی دی تھی مسلمانوں کے زوال کی </a:t>
            </a:r>
            <a:r>
              <a:rPr lang="ur-PK" sz="1800" b="0" dirty="0" smtClean="0">
                <a:ln w="22225">
                  <a:solidFill>
                    <a:schemeClr val="accent2"/>
                  </a:solidFill>
                  <a:prstDash val="solid"/>
                </a:ln>
                <a:solidFill>
                  <a:schemeClr val="accent2">
                    <a:lumMod val="40000"/>
                    <a:lumOff val="60000"/>
                  </a:schemeClr>
                </a:solidFill>
                <a:latin typeface="Jameel Noori Nastaleeq" pitchFamily="2" charset="-78"/>
                <a:cs typeface="Jameel Noori Nastaleeq" pitchFamily="2" charset="-78"/>
              </a:rPr>
              <a:t>بنیادی وجہ اسلامی  عقائد سے دوری</a:t>
            </a:r>
            <a:r>
              <a:rPr lang="ur-PK" sz="1800" b="0" baseline="0" dirty="0" smtClean="0">
                <a:ln w="22225">
                  <a:solidFill>
                    <a:schemeClr val="accent2"/>
                  </a:solidFill>
                  <a:prstDash val="solid"/>
                </a:ln>
                <a:solidFill>
                  <a:schemeClr val="accent2">
                    <a:lumMod val="40000"/>
                    <a:lumOff val="60000"/>
                  </a:schemeClr>
                </a:solidFill>
                <a:latin typeface="Jameel Noori Nastaleeq" pitchFamily="2" charset="-78"/>
                <a:cs typeface="Jameel Noori Nastaleeq" pitchFamily="2" charset="-78"/>
              </a:rPr>
              <a:t> </a:t>
            </a:r>
            <a:r>
              <a:rPr lang="ur-PK" sz="1400" b="0" dirty="0" smtClean="0">
                <a:ln w="22225">
                  <a:solidFill>
                    <a:schemeClr val="accent2"/>
                  </a:solidFill>
                  <a:prstDash val="solid"/>
                </a:ln>
                <a:solidFill>
                  <a:schemeClr val="accent2">
                    <a:lumMod val="40000"/>
                    <a:lumOff val="60000"/>
                  </a:schemeClr>
                </a:solidFill>
                <a:latin typeface="Jameel Noori Nastaleeq" pitchFamily="2" charset="-78"/>
                <a:cs typeface="Jameel Noori Nastaleeq" pitchFamily="2" charset="-78"/>
              </a:rPr>
              <a:t>اور علم اور عمل کے میدان میں پسپائی ۔جب انہوں نے یہ دو چیزیں اختیار کی تو جمود طاری ہوگیا۔</a:t>
            </a:r>
            <a:r>
              <a:rPr lang="ur-PK" sz="1400" dirty="0" smtClean="0">
                <a:latin typeface="Jameel Noori Nastaleeq" panose="02000503000000020004" pitchFamily="2" charset="-78"/>
                <a:cs typeface="Jameel Noori Nastaleeq" panose="02000503000000020004" pitchFamily="2" charset="-78"/>
              </a:rPr>
              <a:t>انہوں نے اپنی حالت تبدیل کی علم سے دوری اختیار کی جفا کش اور محنتی ہونے کے بجائے کاہل ہو گئے، وقت کی قدر نہ رہی۔ جب مسلمان علم سے دور ہوئے تو ان کے عقائد کمزور ہوئے جب عقائد کمزور ہوئے تو  ان کی تہذیب بھی مٹتی چلی گئی</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اپنی پستی کے اور یورپ کی ترقی کے حقیقی اسباب کو سمجھنے کے بجائے ان کی تقلید کو کامیابی کی دلیل سمجھنے لگےتو</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ہم بنے بنائے بگڑ گئے ۔</a:t>
            </a:r>
            <a:r>
              <a:rPr lang="ur-PK" sz="1400" b="0" dirty="0" smtClean="0">
                <a:latin typeface="Jameel Noori Nastaleeq" panose="02000503000000020004" pitchFamily="2" charset="-78"/>
                <a:cs typeface="Jameel Noori Nastaleeq" panose="02000503000000020004" pitchFamily="2" charset="-78"/>
              </a:rPr>
              <a:t>اب کیا کریں کہاں سے ٹھیک کریں ۔۔؟</a:t>
            </a:r>
          </a:p>
          <a:p>
            <a:pPr marL="0" indent="0" algn="ctr" rtl="0">
              <a:buNone/>
            </a:pPr>
            <a:r>
              <a:rPr lang="en-US" sz="1400" dirty="0" smtClean="0">
                <a:latin typeface="Jameel Noori Nastaleeq" panose="02000503000000020004" pitchFamily="2" charset="-78"/>
                <a:cs typeface="Jameel Noori Nastaleeq" panose="02000503000000020004" pitchFamily="2" charset="-78"/>
              </a:rPr>
              <a:t> </a:t>
            </a:r>
            <a:r>
              <a:rPr lang="en-US" sz="1400" b="1" dirty="0" smtClean="0">
                <a:latin typeface="Jameel Noori Nastaleeq" panose="02000503000000020004" pitchFamily="2" charset="-78"/>
                <a:cs typeface="Jameel Noori Nastaleeq" panose="02000503000000020004" pitchFamily="2" charset="-78"/>
              </a:rPr>
              <a:t>be the change you</a:t>
            </a:r>
            <a:r>
              <a:rPr lang="ur-PK" sz="1400" b="1" dirty="0" smtClean="0">
                <a:latin typeface="Jameel Noori Nastaleeq" panose="02000503000000020004" pitchFamily="2" charset="-78"/>
                <a:cs typeface="Jameel Noori Nastaleeq" panose="02000503000000020004" pitchFamily="2" charset="-78"/>
              </a:rPr>
              <a:t> </a:t>
            </a:r>
            <a:r>
              <a:rPr lang="en-US" sz="1400" b="1" dirty="0" smtClean="0">
                <a:latin typeface="Jameel Noori Nastaleeq" panose="02000503000000020004" pitchFamily="2" charset="-78"/>
                <a:cs typeface="Jameel Noori Nastaleeq" panose="02000503000000020004" pitchFamily="2" charset="-78"/>
              </a:rPr>
              <a:t>want to see</a:t>
            </a:r>
            <a:r>
              <a:rPr lang="ur-PK" sz="1400" b="1" dirty="0" smtClean="0">
                <a:latin typeface="Jameel Noori Nastaleeq" panose="02000503000000020004" pitchFamily="2" charset="-78"/>
                <a:cs typeface="Jameel Noori Nastaleeq" panose="02000503000000020004" pitchFamily="2" charset="-78"/>
              </a:rPr>
              <a:t> </a:t>
            </a:r>
            <a:r>
              <a:rPr lang="en-US" sz="1400" b="1" dirty="0" smtClean="0">
                <a:latin typeface="Jameel Noori Nastaleeq" panose="02000503000000020004" pitchFamily="2" charset="-78"/>
                <a:cs typeface="Jameel Noori Nastaleeq" panose="02000503000000020004" pitchFamily="2" charset="-78"/>
              </a:rPr>
              <a:t> </a:t>
            </a:r>
            <a:endParaRPr lang="ur-PK" sz="1400" b="1" dirty="0" smtClean="0">
              <a:latin typeface="Jameel Noori Nastaleeq" panose="02000503000000020004" pitchFamily="2" charset="-78"/>
              <a:cs typeface="Jameel Noori Nastaleeq" panose="02000503000000020004" pitchFamily="2" charset="-78"/>
            </a:endParaRPr>
          </a:p>
          <a:p>
            <a:pPr marL="0" indent="0" algn="r" rtl="1">
              <a:buNone/>
            </a:pPr>
            <a:r>
              <a:rPr lang="ur-PK" sz="1400" dirty="0" smtClean="0">
                <a:latin typeface="Jameel Noori Nastaleeq" panose="02000503000000020004" pitchFamily="2" charset="-78"/>
                <a:cs typeface="Jameel Noori Nastaleeq" panose="02000503000000020004" pitchFamily="2" charset="-78"/>
              </a:rPr>
              <a:t>اپنے آپ سے آغاز اور محنت کرنا ہو گی مسلمانوں کے لئے صرف محنت نہیں بلکہ ایمان اور اللہ پریقین</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لازم ہے کافر قومیں محنت کر کے ترقی کر لیتی ہیں لیکن مسلمان کے لئے شرط کچھ اور ہے وہ یہ کہ اللہ کی</a:t>
            </a:r>
            <a:r>
              <a:rPr lang="ur-PK" sz="1400" baseline="0" dirty="0" smtClean="0">
                <a:latin typeface="Jameel Noori Nastaleeq" panose="02000503000000020004" pitchFamily="2" charset="-78"/>
                <a:cs typeface="Jameel Noori Nastaleeq" panose="02000503000000020004" pitchFamily="2" charset="-78"/>
              </a:rPr>
              <a:t> رسی کو مضبوطی سے تھامیں اور قرآن سے رہنمائی لیں </a:t>
            </a:r>
            <a:r>
              <a:rPr lang="ur-PK" sz="1400" dirty="0" smtClean="0">
                <a:latin typeface="Jameel Noori Nastaleeq" panose="02000503000000020004" pitchFamily="2" charset="-78"/>
                <a:cs typeface="Jameel Noori Nastaleeq" panose="02000503000000020004" pitchFamily="2" charset="-78"/>
              </a:rPr>
              <a:t>صرف اور صرف دعائیں</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نہیں جان کو اللہ کی راہ میں لگا دیں</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تو انقلاب  آتا ہے  جب ہماری توجہ اور محنت اسلام کو نافذ کرنے میں خرچ ہو گی تو ہماری حالت بدلے گی اگر ہم ایسے ہی عیش پسند کاہل اور جاہل رہیں گے تو ذلت کا شکا ر رہیں گے</a:t>
            </a:r>
            <a:r>
              <a:rPr lang="ur-PK" sz="1400" baseline="0" dirty="0" smtClean="0">
                <a:latin typeface="Jameel Noori Nastaleeq" panose="02000503000000020004" pitchFamily="2" charset="-78"/>
                <a:cs typeface="Jameel Noori Nastaleeq" panose="02000503000000020004" pitchFamily="2" charset="-78"/>
              </a:rPr>
              <a:t>۔</a:t>
            </a:r>
            <a:endParaRPr lang="ur-PK" sz="1400" dirty="0" smtClean="0">
              <a:latin typeface="Jameel Noori Nastaleeq" panose="02000503000000020004" pitchFamily="2" charset="-78"/>
              <a:cs typeface="Jameel Noori Nastaleeq" panose="02000503000000020004" pitchFamily="2" charset="-78"/>
            </a:endParaRPr>
          </a:p>
          <a:p>
            <a:pPr algn="r" rtl="1"/>
            <a:r>
              <a:rPr lang="ur-PK" sz="1400" b="1" dirty="0" smtClean="0">
                <a:latin typeface="Jameel Noori Nastaleeq" panose="02000503000000020004" pitchFamily="2" charset="-78"/>
                <a:cs typeface="Jameel Noori Nastaleeq" panose="02000503000000020004" pitchFamily="2" charset="-78"/>
              </a:rPr>
              <a:t>عروج یافتہ قوموں کی کچھ  اوصاف:</a:t>
            </a:r>
          </a:p>
          <a:p>
            <a:pPr algn="r" rtl="1"/>
            <a:r>
              <a:rPr lang="ur-PK" sz="1400" dirty="0" smtClean="0">
                <a:latin typeface="Jameel Noori Nastaleeq" panose="02000503000000020004" pitchFamily="2" charset="-78"/>
                <a:cs typeface="Jameel Noori Nastaleeq" panose="02000503000000020004" pitchFamily="2" charset="-78"/>
              </a:rPr>
              <a:t> جو قوم یا فرد یہ چاہے کہ اس کے حالات بدل جائیں تو اسے چاہیئے کہ شکر</a:t>
            </a:r>
            <a:r>
              <a:rPr lang="ur-PK" sz="1400" baseline="0" dirty="0" smtClean="0">
                <a:latin typeface="Jameel Noori Nastaleeq" panose="02000503000000020004" pitchFamily="2" charset="-78"/>
                <a:cs typeface="Jameel Noori Nastaleeq" panose="02000503000000020004" pitchFamily="2" charset="-78"/>
              </a:rPr>
              <a:t> گزاری صفت اختیار کرے </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عروج کا ایک ہی فارمولا ہے </a:t>
            </a:r>
            <a:r>
              <a:rPr lang="ur-PK" sz="1400" baseline="0" dirty="0" smtClean="0">
                <a:latin typeface="Jameel Noori Nastaleeq" panose="02000503000000020004" pitchFamily="2" charset="-78"/>
                <a:cs typeface="Jameel Noori Nastaleeq" panose="02000503000000020004" pitchFamily="2" charset="-78"/>
              </a:rPr>
              <a:t>جیسا کہ اوپر سورہ نساء میں حوالہ دیا گیاہے اور یہاں شکر گزاری سے مراد اللہ پر ایمان لانا اور کی تمام نعمتوں صرف اللہ کی ملکیت سمجھ کر  اللہ کی مرضی کے مطابق درست طریقے سے ااستعمال کرنا۔۔درست طریقے سے استعمال کرنے میں یہ بھی آتا ہے کہ </a:t>
            </a:r>
            <a:r>
              <a:rPr lang="ur-PK" sz="1400" dirty="0" smtClean="0">
                <a:latin typeface="Jameel Noori Nastaleeq" panose="02000503000000020004" pitchFamily="2" charset="-78"/>
                <a:cs typeface="Jameel Noori Nastaleeq" panose="02000503000000020004" pitchFamily="2" charset="-78"/>
              </a:rPr>
              <a:t>محنت اور مشقت کریں محنتی اور جفا کش ہو نا وقت کی قدر کر نا، علم سے دوستی رکھنا، قوموں میں جب ہائی ٹارگٹ رکھ کر </a:t>
            </a:r>
            <a:r>
              <a:rPr lang="en-US" sz="1400" dirty="0" smtClean="0">
                <a:latin typeface="Jameel Noori Nastaleeq" panose="02000503000000020004" pitchFamily="2" charset="-78"/>
                <a:cs typeface="Jameel Noori Nastaleeq" panose="02000503000000020004" pitchFamily="2" charset="-78"/>
              </a:rPr>
              <a:t>excellence</a:t>
            </a:r>
            <a:r>
              <a:rPr lang="ur-PK" sz="1400" dirty="0" smtClean="0">
                <a:latin typeface="Jameel Noori Nastaleeq" panose="02000503000000020004" pitchFamily="2" charset="-78"/>
                <a:cs typeface="Jameel Noori Nastaleeq" panose="02000503000000020004" pitchFamily="2" charset="-78"/>
              </a:rPr>
              <a:t> کی خواہش ہوتی ہے تو وہ درست اخلاقی</a:t>
            </a:r>
            <a:r>
              <a:rPr lang="ur-PK" sz="1400" baseline="0" dirty="0" smtClean="0">
                <a:latin typeface="Jameel Noori Nastaleeq" panose="02000503000000020004" pitchFamily="2" charset="-78"/>
                <a:cs typeface="Jameel Noori Nastaleeq" panose="02000503000000020004" pitchFamily="2" charset="-78"/>
              </a:rPr>
              <a:t> رویے اختیار کرتی ہیں مثلاً سچائی، امانت ،دیانت۔ اور </a:t>
            </a:r>
            <a:r>
              <a:rPr lang="ur-PK" sz="1400" dirty="0" smtClean="0">
                <a:latin typeface="Jameel Noori Nastaleeq" panose="02000503000000020004" pitchFamily="2" charset="-78"/>
                <a:cs typeface="Jameel Noori Nastaleeq" panose="02000503000000020004" pitchFamily="2" charset="-78"/>
              </a:rPr>
              <a:t> انہیں دوسروں کی دکھ  درد اور تکالیف کا بھی احساس ہوتا ہے جسکے لئے وہ وقت نکال کر کام کرتے ہیں اپنی ذات کو کسی بڑے مقصد کے لئے وقف کرتے ہیں ۔۔ </a:t>
            </a:r>
          </a:p>
          <a:p>
            <a:pPr algn="r" rtl="1"/>
            <a:r>
              <a:rPr lang="ur-PK" sz="1400" dirty="0" smtClean="0">
                <a:latin typeface="Jameel Noori Nastaleeq" panose="02000503000000020004" pitchFamily="2" charset="-78"/>
                <a:cs typeface="Jameel Noori Nastaleeq" panose="02000503000000020004" pitchFamily="2" charset="-78"/>
              </a:rPr>
              <a:t>عروج پر پہنچی ہوئی قوموں میں وقت کی پابندی ہوتی ہے چاہے آفس یا اسکول میں جانے کا معاملہ ہو یا معاشرتی تقریبات میں پہنچنے کا معاملہ ہر جگہ وقت پر پہنچنے کی ضرورت ہوتی ہے مسلمانوں کو</a:t>
            </a:r>
            <a:r>
              <a:rPr lang="ur-PK" sz="1400" baseline="0" dirty="0" smtClean="0">
                <a:latin typeface="Jameel Noori Nastaleeq" panose="02000503000000020004" pitchFamily="2" charset="-78"/>
                <a:cs typeface="Jameel Noori Nastaleeq" panose="02000503000000020004" pitchFamily="2" charset="-78"/>
              </a:rPr>
              <a:t> نماز وقت کی پابندی کے ساتھ پڑھنے کا کہہ کر اسی بات کی ٹریننگ دی جاتی ہے کہ جو </a:t>
            </a:r>
            <a:r>
              <a:rPr lang="ur-PK" sz="1400" dirty="0" smtClean="0">
                <a:latin typeface="Jameel Noori Nastaleeq" panose="02000503000000020004" pitchFamily="2" charset="-78"/>
                <a:cs typeface="Jameel Noori Nastaleeq" panose="02000503000000020004" pitchFamily="2" charset="-78"/>
              </a:rPr>
              <a:t>وقت جس کام</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کا ہووہ وقت  اسی کام کو دے کر کام کے ساتھ انصاف کرنا۔</a:t>
            </a:r>
            <a:r>
              <a:rPr lang="ur-PK" sz="1400" baseline="0" dirty="0" smtClean="0">
                <a:latin typeface="Jameel Noori Nastaleeq" panose="02000503000000020004" pitchFamily="2" charset="-78"/>
                <a:cs typeface="Jameel Noori Nastaleeq" panose="02000503000000020004" pitchFamily="2" charset="-78"/>
              </a:rPr>
              <a:t> </a:t>
            </a:r>
            <a:endPar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682BC4A2-0DA6-4AEA-A52C-8BA440D3ADD0}" type="slidenum">
              <a:rPr lang="en-US" smtClean="0"/>
              <a:t>10</a:t>
            </a:fld>
            <a:endParaRPr lang="en-US"/>
          </a:p>
        </p:txBody>
      </p:sp>
      <p:sp>
        <p:nvSpPr>
          <p:cNvPr id="5" name="Date Placeholder 4"/>
          <p:cNvSpPr>
            <a:spLocks noGrp="1"/>
          </p:cNvSpPr>
          <p:nvPr>
            <p:ph type="dt" idx="11"/>
          </p:nvPr>
        </p:nvSpPr>
        <p:spPr/>
        <p:txBody>
          <a:bodyPr/>
          <a:lstStyle/>
          <a:p>
            <a:fld id="{E25414B2-A44A-42CE-BAF1-B05D7845176B}" type="datetime1">
              <a:rPr lang="en-US" smtClean="0"/>
              <a:t>3/19/2020</a:t>
            </a:fld>
            <a:endParaRPr lang="en-US"/>
          </a:p>
        </p:txBody>
      </p:sp>
    </p:spTree>
    <p:extLst>
      <p:ext uri="{BB962C8B-B14F-4D97-AF65-F5344CB8AC3E}">
        <p14:creationId xmlns:p14="http://schemas.microsoft.com/office/powerpoint/2010/main" val="1135798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b="1" dirty="0">
                <a:latin typeface="Jameel Noori Nastaleeq" panose="02000503000000020004" pitchFamily="2" charset="-78"/>
                <a:cs typeface="Jameel Noori Nastaleeq" panose="02000503000000020004" pitchFamily="2" charset="-78"/>
              </a:rPr>
              <a:t>وہی ہے جو تمہارے سامنے بجلیاں چمکاتا ہے جنہیں دیکھ کر تمہیں اندیشے بھی لاحق ہوتے ہیں اور امیدیں بھی بندھتی ہیں وہی ہے جو پانی سے لدے ہوئے بادل اٹھاتا ہے (</a:t>
            </a:r>
            <a:r>
              <a:rPr lang="ur-PK" sz="1400" b="1" dirty="0">
                <a:latin typeface="Jameel Noori Nastaleeq" panose="02000503000000020004" pitchFamily="2" charset="-78"/>
                <a:cs typeface="Jameel Noori Nastaleeq" panose="02000503000000020004" pitchFamily="2" charset="-78"/>
                <a:hlinkClick r:id="rId3"/>
              </a:rPr>
              <a:t>12</a:t>
            </a:r>
            <a:r>
              <a:rPr lang="ur-PK" sz="1400" b="1" dirty="0">
                <a:latin typeface="Jameel Noori Nastaleeq" panose="02000503000000020004" pitchFamily="2" charset="-78"/>
                <a:cs typeface="Jameel Noori Nastaleeq" panose="02000503000000020004" pitchFamily="2" charset="-78"/>
              </a:rPr>
              <a:t>) بادلوں کی گرج اس کی حمد کے ساتھ اس کی پاکی بیان کرتی ہے اور فرشتے اس کی ہیبت سے لرزتے ہوئے اُس کی تسبیح کرتے ہیں وہ کڑکتی ہوئی بجلیوں کو بھیجتا ہے اور (بسا اوقات) اُنہیں جس پر چاہتا ہے عین اس حالت میں گرا دیتا ہے جبکہ لوگ اللہ کے بارے میں جھگڑ رہے ہوتے ہیں فی الواقع اس کی چال بڑی زبردست ہے (</a:t>
            </a:r>
            <a:r>
              <a:rPr lang="ur-PK" sz="1400" b="1" dirty="0">
                <a:latin typeface="Jameel Noori Nastaleeq" panose="02000503000000020004" pitchFamily="2" charset="-78"/>
                <a:cs typeface="Jameel Noori Nastaleeq" panose="02000503000000020004" pitchFamily="2" charset="-78"/>
                <a:hlinkClick r:id="rId4"/>
              </a:rPr>
              <a:t>13</a:t>
            </a:r>
            <a:r>
              <a:rPr lang="ur-PK" sz="1400" b="1" dirty="0">
                <a:latin typeface="Jameel Noori Nastaleeq" panose="02000503000000020004" pitchFamily="2" charset="-78"/>
                <a:cs typeface="Jameel Noori Nastaleeq" panose="02000503000000020004" pitchFamily="2" charset="-78"/>
              </a:rPr>
              <a:t>) اسی کو پکارنا برحق ہے رہیں وہ دوسری ہستیاں جنہیں اس کو چھوڑ کر یہ لوگ پکارتے ہیں، وہ اُن کی دعاؤں کا کوئی جواب نہیں دے سکتیں اُنہیں پکارنا تو ایسا ہے جیسے کوئی شخص پانی کی طرف ہاتھ پھیلا کر اُس سے درخواست کرے کہ تو میرے منہ تک پہنچ جا، حالانکہ پانی اُس تک پہنچنے والا نہیں بس اِسی طرح کافروں کی دعائیں بھی کچھ نہیں ہیں مگر ایک تیر بے ہدف! (</a:t>
            </a:r>
            <a:r>
              <a:rPr lang="ur-PK" sz="1400" b="1" dirty="0">
                <a:latin typeface="Jameel Noori Nastaleeq" panose="02000503000000020004" pitchFamily="2" charset="-78"/>
                <a:cs typeface="Jameel Noori Nastaleeq" panose="02000503000000020004" pitchFamily="2" charset="-78"/>
                <a:hlinkClick r:id="rId5"/>
              </a:rPr>
              <a:t>14</a:t>
            </a:r>
            <a:r>
              <a:rPr lang="ur-PK" sz="1400" b="1" dirty="0">
                <a:latin typeface="Jameel Noori Nastaleeq" panose="02000503000000020004" pitchFamily="2" charset="-78"/>
                <a:cs typeface="Jameel Noori Nastaleeq" panose="02000503000000020004" pitchFamily="2" charset="-78"/>
              </a:rPr>
              <a:t>) وہ تو اللہ ہی ہے جس کو زمین و آسمان کی ہر چیز طوعاً و کرہاً سجدہ کر رہی ہے اور سب چیزوں کے سائے صبح و شام اُس کے آگے جھکتے ہیں (</a:t>
            </a:r>
            <a:r>
              <a:rPr lang="ur-PK" sz="1400" b="1" dirty="0">
                <a:latin typeface="Jameel Noori Nastaleeq" panose="02000503000000020004" pitchFamily="2" charset="-78"/>
                <a:cs typeface="Jameel Noori Nastaleeq" panose="02000503000000020004" pitchFamily="2" charset="-78"/>
                <a:hlinkClick r:id="rId6"/>
              </a:rPr>
              <a:t>15</a:t>
            </a:r>
            <a:r>
              <a:rPr lang="ur-PK" sz="1400" b="1" dirty="0">
                <a:latin typeface="Jameel Noori Nastaleeq" panose="02000503000000020004" pitchFamily="2" charset="-78"/>
                <a:cs typeface="Jameel Noori Nastaleeq" panose="02000503000000020004" pitchFamily="2" charset="-78"/>
              </a:rPr>
              <a:t>) اِن سے پوچھو، آسمان و زمین کا رب کون ہے؟ کہو، اللہ پھر ان سے کہو کہ جب حقیقت یہ ہے تو کیا تم نے اُسے چھوڑ کر ایسے معبودوں کو اپنا کارساز ٹھیرا لیا جو خود اپنے لیے بھی کسی نفع و نقصان کا اختیار نہیں رکھتے؟ کہو، کیا اندھا اور آنکھوں والا برابر ہوا کرتا ہے؟ کیا روشنی اور تاریکیاں یکساں ہوتی ہیں؟ اور اگر ایسا نہیں تو کیا اِن ٹھیرائے ہوئے شریکوں نے بھی اللہ کی طرح کچھ پیدا کیا ہے کہ اُس کی وجہ سے اِن پر تخلیق کا معاملہ مشتبہ ہو گیا؟ کہو، ہر چیز کا خالق صرف اللہ ہے اور وہ یکتا ہے، سب پر غالب! (</a:t>
            </a:r>
            <a:r>
              <a:rPr lang="ur-PK" sz="1400" b="1" dirty="0">
                <a:latin typeface="Jameel Noori Nastaleeq" panose="02000503000000020004" pitchFamily="2" charset="-78"/>
                <a:cs typeface="Jameel Noori Nastaleeq" panose="02000503000000020004" pitchFamily="2" charset="-78"/>
                <a:hlinkClick r:id="rId7"/>
              </a:rPr>
              <a:t>16</a:t>
            </a:r>
            <a:r>
              <a:rPr lang="ur-PK" sz="1400" b="1" dirty="0">
                <a:latin typeface="Jameel Noori Nastaleeq" panose="02000503000000020004" pitchFamily="2" charset="-78"/>
                <a:cs typeface="Jameel Noori Nastaleeq" panose="02000503000000020004" pitchFamily="2" charset="-78"/>
              </a:rPr>
              <a:t>) </a:t>
            </a:r>
          </a:p>
          <a:p>
            <a:pPr algn="r" rtl="1"/>
            <a:r>
              <a:rPr lang="ur-PK" sz="1400" dirty="0">
                <a:latin typeface="Jameel Noori Nastaleeq" panose="02000503000000020004" pitchFamily="2" charset="-78"/>
                <a:cs typeface="Jameel Noori Nastaleeq" panose="02000503000000020004" pitchFamily="2" charset="-78"/>
              </a:rPr>
              <a:t> بجلی کی کڑک سے انسا ن کے دل کے اندر ہیبت اور خوف طاری ہو جاتا ہے ۔۔ تو </a:t>
            </a:r>
            <a:r>
              <a:rPr lang="ur-PK" sz="1400" dirty="0" smtClean="0">
                <a:latin typeface="Jameel Noori Nastaleeq" panose="02000503000000020004" pitchFamily="2" charset="-78"/>
                <a:cs typeface="Jameel Noori Nastaleeq" panose="02000503000000020004" pitchFamily="2" charset="-78"/>
              </a:rPr>
              <a:t>پھراس</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ذات </a:t>
            </a:r>
            <a:r>
              <a:rPr lang="ur-PK" sz="1400" dirty="0">
                <a:latin typeface="Jameel Noori Nastaleeq" panose="02000503000000020004" pitchFamily="2" charset="-78"/>
                <a:cs typeface="Jameel Noori Nastaleeq" panose="02000503000000020004" pitchFamily="2" charset="-78"/>
              </a:rPr>
              <a:t>سے  ڈر کیوں نہیں لگتا جس نے یہ بجلی چمکائی اور گرائی اللہ کے جلال اور تصور سے انسان کے اندر خوف اور ڈر پیدا </a:t>
            </a:r>
            <a:r>
              <a:rPr lang="ur-PK" sz="1400" dirty="0" smtClean="0">
                <a:latin typeface="Jameel Noori Nastaleeq" panose="02000503000000020004" pitchFamily="2" charset="-78"/>
                <a:cs typeface="Jameel Noori Nastaleeq" panose="02000503000000020004" pitchFamily="2" charset="-78"/>
              </a:rPr>
              <a:t>ہونا چا ہیے </a:t>
            </a:r>
            <a:r>
              <a:rPr lang="ur-PK" sz="1400" dirty="0">
                <a:latin typeface="Jameel Noori Nastaleeq" panose="02000503000000020004" pitchFamily="2" charset="-78"/>
                <a:cs typeface="Jameel Noori Nastaleeq" panose="02000503000000020004" pitchFamily="2" charset="-78"/>
              </a:rPr>
              <a:t>۔۔ الرعد اللہ کی مخلوق ہے اس کو دیکھ کر انسان کا جب یہ حال ہوتا ہے تو پھر سوچ لیں اس خالق کا کیا مرتبہ اور جلال  ہے ۔۔ لیکن </a:t>
            </a:r>
            <a:r>
              <a:rPr lang="ur-PK" sz="1400" dirty="0" smtClean="0">
                <a:latin typeface="Jameel Noori Nastaleeq" panose="02000503000000020004" pitchFamily="2" charset="-78"/>
                <a:cs typeface="Jameel Noori Nastaleeq" panose="02000503000000020004" pitchFamily="2" charset="-78"/>
              </a:rPr>
              <a:t>انسان</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اپنی </a:t>
            </a:r>
            <a:r>
              <a:rPr lang="ur-PK" sz="1400" dirty="0">
                <a:latin typeface="Jameel Noori Nastaleeq" panose="02000503000000020004" pitchFamily="2" charset="-78"/>
                <a:cs typeface="Jameel Noori Nastaleeq" panose="02000503000000020004" pitchFamily="2" charset="-78"/>
              </a:rPr>
              <a:t>غفلت کی وجہ سے یہ سب کچھ جانتے </a:t>
            </a:r>
            <a:r>
              <a:rPr lang="ur-PK" sz="1400" dirty="0" smtClean="0">
                <a:latin typeface="Jameel Noori Nastaleeq" panose="02000503000000020004" pitchFamily="2" charset="-78"/>
                <a:cs typeface="Jameel Noori Nastaleeq" panose="02000503000000020004" pitchFamily="2" charset="-78"/>
              </a:rPr>
              <a:t>بوجھتے بھی </a:t>
            </a:r>
            <a:r>
              <a:rPr lang="ur-PK" sz="1400" dirty="0">
                <a:latin typeface="Jameel Noori Nastaleeq" panose="02000503000000020004" pitchFamily="2" charset="-78"/>
                <a:cs typeface="Jameel Noori Nastaleeq" panose="02000503000000020004" pitchFamily="2" charset="-78"/>
              </a:rPr>
              <a:t>اللہ  اور اس کے احکام کے بارے میں بحثیں  ہی کرتا رہتا ہے اس کے احکام کو نہیں مانتا  </a:t>
            </a:r>
            <a:r>
              <a:rPr lang="ur-PK" sz="1400" dirty="0" smtClean="0">
                <a:latin typeface="Jameel Noori Nastaleeq" panose="02000503000000020004" pitchFamily="2" charset="-78"/>
                <a:cs typeface="Jameel Noori Nastaleeq" panose="02000503000000020004" pitchFamily="2" charset="-78"/>
              </a:rPr>
              <a:t>۔</a:t>
            </a:r>
            <a:endParaRPr lang="ur-PK" sz="1400" dirty="0">
              <a:latin typeface="Jameel Noori Nastaleeq" panose="02000503000000020004" pitchFamily="2" charset="-78"/>
              <a:cs typeface="Jameel Noori Nastaleeq" panose="02000503000000020004" pitchFamily="2" charset="-78"/>
            </a:endParaRPr>
          </a:p>
          <a:p>
            <a:pPr algn="r" rtl="1"/>
            <a:r>
              <a:rPr lang="ur-PK" sz="1400" b="1" dirty="0" smtClean="0">
                <a:latin typeface="Jameel Noori Nastaleeq" panose="02000503000000020004" pitchFamily="2" charset="-78"/>
                <a:cs typeface="Jameel Noori Nastaleeq" panose="02000503000000020004" pitchFamily="2" charset="-78"/>
              </a:rPr>
              <a:t>دعوت الحق: </a:t>
            </a:r>
            <a:r>
              <a:rPr lang="ur-PK" sz="1400" dirty="0">
                <a:latin typeface="Jameel Noori Nastaleeq" panose="02000503000000020004" pitchFamily="2" charset="-78"/>
                <a:cs typeface="Jameel Noori Nastaleeq" panose="02000503000000020004" pitchFamily="2" charset="-78"/>
              </a:rPr>
              <a:t>کے دو معنی ہیں ایک تو یہ اللہ کو پکارنا ہی برحق ہے اور اللہ کے علاوہ کسی اور سے دعا کی جاتی ہے تو وہ دعا ضائع ہو </a:t>
            </a:r>
            <a:r>
              <a:rPr lang="ur-PK" sz="1400" dirty="0" smtClean="0">
                <a:latin typeface="Jameel Noori Nastaleeq" panose="02000503000000020004" pitchFamily="2" charset="-78"/>
                <a:cs typeface="Jameel Noori Nastaleeq" panose="02000503000000020004" pitchFamily="2" charset="-78"/>
              </a:rPr>
              <a:t>گئی۔</a:t>
            </a:r>
          </a:p>
          <a:p>
            <a:pPr algn="r" rtl="1"/>
            <a:r>
              <a:rPr lang="ur-PK" sz="1400" dirty="0" smtClean="0">
                <a:latin typeface="Jameel Noori Nastaleeq" panose="02000503000000020004" pitchFamily="2" charset="-78"/>
                <a:cs typeface="Jameel Noori Nastaleeq" panose="02000503000000020004" pitchFamily="2" charset="-78"/>
              </a:rPr>
              <a:t> دعوت الحق کا  ایک مطلب یہ بھی ہو سکتا ہے کا اللہ </a:t>
            </a:r>
            <a:r>
              <a:rPr lang="ur-PK" sz="1400" dirty="0">
                <a:latin typeface="Jameel Noori Nastaleeq" panose="02000503000000020004" pitchFamily="2" charset="-78"/>
                <a:cs typeface="Jameel Noori Nastaleeq" panose="02000503000000020004" pitchFamily="2" charset="-78"/>
              </a:rPr>
              <a:t>اور اس کے رسول </a:t>
            </a:r>
            <a:r>
              <a:rPr lang="ur-PK" sz="1400" dirty="0" smtClean="0">
                <a:latin typeface="Jameel Noori Nastaleeq" panose="02000503000000020004" pitchFamily="2" charset="-78"/>
                <a:cs typeface="Jameel Noori Nastaleeq" panose="02000503000000020004" pitchFamily="2" charset="-78"/>
              </a:rPr>
              <a:t>جو دعوت </a:t>
            </a:r>
            <a:r>
              <a:rPr lang="ur-PK" sz="1400" dirty="0">
                <a:latin typeface="Jameel Noori Nastaleeq" panose="02000503000000020004" pitchFamily="2" charset="-78"/>
                <a:cs typeface="Jameel Noori Nastaleeq" panose="02000503000000020004" pitchFamily="2" charset="-78"/>
              </a:rPr>
              <a:t>دے رہے ہیں وہی برحق ہے </a:t>
            </a:r>
            <a:endParaRPr lang="ur-PK" sz="1400" dirty="0" smtClean="0">
              <a:latin typeface="Jameel Noori Nastaleeq" panose="02000503000000020004" pitchFamily="2" charset="-78"/>
              <a:cs typeface="Jameel Noori Nastaleeq" panose="02000503000000020004" pitchFamily="2" charset="-78"/>
            </a:endParaRPr>
          </a:p>
          <a:p>
            <a:pPr algn="r" rtl="1"/>
            <a:r>
              <a:rPr lang="ur-PK" sz="1400" b="1" dirty="0" smtClean="0">
                <a:latin typeface="Jameel Noori Nastaleeq" panose="02000503000000020004" pitchFamily="2" charset="-78"/>
                <a:cs typeface="Jameel Noori Nastaleeq" panose="02000503000000020004" pitchFamily="2" charset="-78"/>
              </a:rPr>
              <a:t>جو لوگ </a:t>
            </a:r>
            <a:r>
              <a:rPr lang="ur-PK" sz="1400" b="1" dirty="0">
                <a:latin typeface="Jameel Noori Nastaleeq" panose="02000503000000020004" pitchFamily="2" charset="-78"/>
                <a:cs typeface="Jameel Noori Nastaleeq" panose="02000503000000020004" pitchFamily="2" charset="-78"/>
              </a:rPr>
              <a:t>اللہ کے سوا دوسروں کو پکارتے ہیں تو وہ ان کی پکار سن سکتے اور نہ ہی جواب دے سکتے ہیں ۔۔ </a:t>
            </a:r>
            <a:r>
              <a:rPr lang="ur-PK" sz="1400" dirty="0">
                <a:latin typeface="Jameel Noori Nastaleeq" panose="02000503000000020004" pitchFamily="2" charset="-78"/>
                <a:cs typeface="Jameel Noori Nastaleeq" panose="02000503000000020004" pitchFamily="2" charset="-78"/>
              </a:rPr>
              <a:t>جو اللہ کے علاوہ ادھر ادھر دوسروں کو پکارتے ہیں </a:t>
            </a:r>
            <a:r>
              <a:rPr lang="ur-PK" sz="1400" dirty="0" smtClean="0">
                <a:latin typeface="Jameel Noori Nastaleeq" panose="02000503000000020004" pitchFamily="2" charset="-78"/>
                <a:cs typeface="Jameel Noori Nastaleeq" panose="02000503000000020004" pitchFamily="2" charset="-78"/>
              </a:rPr>
              <a:t>یعنی مشرک ہیں ان کا ذکر ہے</a:t>
            </a:r>
            <a:r>
              <a:rPr lang="ur-PK" sz="1400" baseline="0" dirty="0" smtClean="0">
                <a:latin typeface="Jameel Noori Nastaleeq" panose="02000503000000020004" pitchFamily="2" charset="-78"/>
                <a:cs typeface="Jameel Noori Nastaleeq" panose="02000503000000020004" pitchFamily="2" charset="-78"/>
              </a:rPr>
              <a:t> لیکن مسلمانوں میں سے بھی کچھ لوگ ایسے ہیں جو </a:t>
            </a:r>
            <a:r>
              <a:rPr lang="ur-PK" sz="1400" dirty="0" smtClean="0">
                <a:latin typeface="Jameel Noori Nastaleeq" panose="02000503000000020004" pitchFamily="2" charset="-78"/>
                <a:cs typeface="Jameel Noori Nastaleeq" panose="02000503000000020004" pitchFamily="2" charset="-78"/>
              </a:rPr>
              <a:t>اللہ </a:t>
            </a:r>
            <a:r>
              <a:rPr lang="ur-PK" sz="1400" dirty="0">
                <a:latin typeface="Jameel Noori Nastaleeq" panose="02000503000000020004" pitchFamily="2" charset="-78"/>
                <a:cs typeface="Jameel Noori Nastaleeq" panose="02000503000000020004" pitchFamily="2" charset="-78"/>
              </a:rPr>
              <a:t>کے علاوہ دوسروں سے امیدیں رکھتے </a:t>
            </a:r>
            <a:r>
              <a:rPr lang="ur-PK" sz="1400" dirty="0" smtClean="0">
                <a:latin typeface="Jameel Noori Nastaleeq" panose="02000503000000020004" pitchFamily="2" charset="-78"/>
                <a:cs typeface="Jameel Noori Nastaleeq" panose="02000503000000020004" pitchFamily="2" charset="-78"/>
              </a:rPr>
              <a:t>ہیں ان سے فوق</a:t>
            </a:r>
            <a:r>
              <a:rPr lang="ur-PK" sz="1400" baseline="0" dirty="0" smtClean="0">
                <a:latin typeface="Jameel Noori Nastaleeq" panose="02000503000000020004" pitchFamily="2" charset="-78"/>
                <a:cs typeface="Jameel Noori Nastaleeq" panose="02000503000000020004" pitchFamily="2" charset="-78"/>
              </a:rPr>
              <a:t> الفطری طریقے سے مدد مانگتے ہیں یعنی مدد مانگنے کا ایک طریقہ تو یہ ہے کہ انسان کسی شخص سے کوئی عام قسم کی مدد مانگے وہ جائز ہے لیکن اگر یہ سمجھا جائے کہ یہ میری تقدیر میں کچھ تبدیل کر سکتا ہے، اولاد دے سکتا ہے ، بگڑی بنا سکتا ہے وغیرہ تو یہ شرک ہے ،</a:t>
            </a:r>
            <a:r>
              <a:rPr lang="ur-PK" sz="1400" dirty="0" smtClean="0">
                <a:latin typeface="Jameel Noori Nastaleeq" panose="02000503000000020004" pitchFamily="2" charset="-78"/>
                <a:cs typeface="Jameel Noori Nastaleeq" panose="02000503000000020004" pitchFamily="2" charset="-78"/>
              </a:rPr>
              <a:t>غیر </a:t>
            </a:r>
            <a:r>
              <a:rPr lang="ur-PK" sz="1400" dirty="0">
                <a:latin typeface="Jameel Noori Nastaleeq" panose="02000503000000020004" pitchFamily="2" charset="-78"/>
                <a:cs typeface="Jameel Noori Nastaleeq" panose="02000503000000020004" pitchFamily="2" charset="-78"/>
              </a:rPr>
              <a:t>اللہ کو پکارنا </a:t>
            </a:r>
            <a:r>
              <a:rPr lang="ur-PK" sz="1400" dirty="0" smtClean="0">
                <a:latin typeface="Jameel Noori Nastaleeq" panose="02000503000000020004" pitchFamily="2" charset="-78"/>
                <a:cs typeface="Jameel Noori Nastaleeq" panose="02000503000000020004" pitchFamily="2" charset="-78"/>
              </a:rPr>
              <a:t>ہے ۔</a:t>
            </a:r>
          </a:p>
          <a:p>
            <a:pPr algn="r" rtl="1"/>
            <a:r>
              <a:rPr lang="ur-PK" sz="1400" b="1" dirty="0" smtClean="0">
                <a:latin typeface="Jameel Noori Nastaleeq" panose="02000503000000020004" pitchFamily="2" charset="-78"/>
                <a:cs typeface="Jameel Noori Nastaleeq" panose="02000503000000020004" pitchFamily="2" charset="-78"/>
              </a:rPr>
              <a:t>کائنات کی ہر چیز </a:t>
            </a:r>
            <a:r>
              <a:rPr lang="ur-PK" sz="1400" b="1" dirty="0">
                <a:latin typeface="Jameel Noori Nastaleeq" panose="02000503000000020004" pitchFamily="2" charset="-78"/>
                <a:cs typeface="Jameel Noori Nastaleeq" panose="02000503000000020004" pitchFamily="2" charset="-78"/>
              </a:rPr>
              <a:t>اللہ کو سجدہ کر رہی </a:t>
            </a:r>
            <a:r>
              <a:rPr lang="ur-PK" sz="1400" b="1" dirty="0" smtClean="0">
                <a:latin typeface="Jameel Noori Nastaleeq" panose="02000503000000020004" pitchFamily="2" charset="-78"/>
                <a:cs typeface="Jameel Noori Nastaleeq" panose="02000503000000020004" pitchFamily="2" charset="-78"/>
              </a:rPr>
              <a:t>ہے:</a:t>
            </a:r>
            <a:r>
              <a:rPr lang="ur-PK" sz="1400" b="0" dirty="0" smtClean="0">
                <a:latin typeface="Jameel Noori Nastaleeq" panose="02000503000000020004" pitchFamily="2" charset="-78"/>
                <a:cs typeface="Jameel Noori Nastaleeq" panose="02000503000000020004" pitchFamily="2" charset="-78"/>
              </a:rPr>
              <a:t>یعنی</a:t>
            </a:r>
            <a:r>
              <a:rPr lang="ur-PK" sz="1400" b="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ہر </a:t>
            </a:r>
            <a:r>
              <a:rPr lang="ur-PK" sz="1400" dirty="0">
                <a:latin typeface="Jameel Noori Nastaleeq" panose="02000503000000020004" pitchFamily="2" charset="-78"/>
                <a:cs typeface="Jameel Noori Nastaleeq" panose="02000503000000020004" pitchFamily="2" charset="-78"/>
              </a:rPr>
              <a:t>چیز </a:t>
            </a:r>
            <a:r>
              <a:rPr lang="ur-PK" sz="1400" dirty="0" smtClean="0">
                <a:latin typeface="Jameel Noori Nastaleeq" panose="02000503000000020004" pitchFamily="2" charset="-78"/>
                <a:cs typeface="Jameel Noori Nastaleeq" panose="02000503000000020004" pitchFamily="2" charset="-78"/>
              </a:rPr>
              <a:t>اللہ کی </a:t>
            </a:r>
            <a:r>
              <a:rPr lang="ur-PK" sz="1400" dirty="0">
                <a:latin typeface="Jameel Noori Nastaleeq" panose="02000503000000020004" pitchFamily="2" charset="-78"/>
                <a:cs typeface="Jameel Noori Nastaleeq" panose="02000503000000020004" pitchFamily="2" charset="-78"/>
              </a:rPr>
              <a:t>فرمانبردار اور مسلم ہے </a:t>
            </a:r>
            <a:r>
              <a:rPr lang="ur-PK" sz="1400" dirty="0" smtClean="0">
                <a:latin typeface="Jameel Noori Nastaleeq" panose="02000503000000020004" pitchFamily="2" charset="-78"/>
                <a:cs typeface="Jameel Noori Nastaleeq" panose="02000503000000020004" pitchFamily="2" charset="-78"/>
              </a:rPr>
              <a:t>اپنے آپ</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کو </a:t>
            </a:r>
            <a:r>
              <a:rPr lang="ur-PK" sz="1400" dirty="0">
                <a:latin typeface="Jameel Noori Nastaleeq" panose="02000503000000020004" pitchFamily="2" charset="-78"/>
                <a:cs typeface="Jameel Noori Nastaleeq" panose="02000503000000020004" pitchFamily="2" charset="-78"/>
              </a:rPr>
              <a:t>اللہ کے سپرد کیا ہوا ہے ۔ ہر چیزمیں اللہ کا حکم نافذ </a:t>
            </a:r>
            <a:r>
              <a:rPr lang="ur-PK" sz="1400" dirty="0" smtClean="0">
                <a:latin typeface="Jameel Noori Nastaleeq" panose="02000503000000020004" pitchFamily="2" charset="-78"/>
                <a:cs typeface="Jameel Noori Nastaleeq" panose="02000503000000020004" pitchFamily="2" charset="-78"/>
              </a:rPr>
              <a:t>ہورہا </a:t>
            </a:r>
            <a:r>
              <a:rPr lang="ur-PK" sz="1400" dirty="0">
                <a:latin typeface="Jameel Noori Nastaleeq" panose="02000503000000020004" pitchFamily="2" charset="-78"/>
                <a:cs typeface="Jameel Noori Nastaleeq" panose="02000503000000020004" pitchFamily="2" charset="-78"/>
              </a:rPr>
              <a:t>ہے ۔ طوعاً اور کرہاً اللہ کو سجدے کا ذکر کیا گیا ہے </a:t>
            </a:r>
            <a:r>
              <a:rPr kumimoji="0" lang="ur-PK" sz="1400" b="1" i="0" u="none" strike="noStrike" kern="1200" cap="none" spc="0" normalizeH="0" baseline="0" noProof="0" dirty="0" smtClean="0">
                <a:ln>
                  <a:noFill/>
                </a:ln>
                <a:solidFill>
                  <a:prstClr val="black"/>
                </a:solidFill>
                <a:effectLst/>
                <a:uLnTx/>
                <a:uFillTx/>
                <a:latin typeface="Attari_Quraan_Word" panose="02000000000000000000" pitchFamily="2" charset="-78"/>
                <a:ea typeface="+mn-ea"/>
                <a:cs typeface="Attari_Quraan_Word" panose="02000000000000000000" pitchFamily="2" charset="-78"/>
              </a:rPr>
              <a:t>طَوْعًا:</a:t>
            </a:r>
            <a:r>
              <a:rPr kumimoji="0" lang="ur-PK" sz="1400" b="1" i="0" u="none" strike="noStrike" kern="1200" cap="none" spc="0" normalizeH="0" baseline="0" noProof="0" dirty="0" smtClean="0">
                <a:ln>
                  <a:noFill/>
                </a:ln>
                <a:solidFill>
                  <a:prstClr val="black"/>
                </a:solidFill>
                <a:effectLst/>
                <a:uLnTx/>
                <a:uFillTx/>
                <a:latin typeface="+mn-lt"/>
                <a:ea typeface="+mn-ea"/>
                <a:cs typeface="+mn-cs"/>
              </a:rPr>
              <a:t> </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اختیاری طور پر اللہ کی بات کو ماننا </a:t>
            </a:r>
            <a:r>
              <a:rPr lang="ur-PK" sz="1400" dirty="0" smtClean="0">
                <a:latin typeface="Jameel Noori Nastaleeq" panose="02000503000000020004" pitchFamily="2" charset="-78"/>
                <a:cs typeface="Jameel Noori Nastaleeq" panose="02000503000000020004" pitchFamily="2" charset="-78"/>
              </a:rPr>
              <a:t>طوعاً سے  ہی اطاعت کا لفظ بنا ہے۔</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طوعاً دل کی خوشی اور رضا سے کسی کی بات ماننا انسانوں میں سے کچھ تو خوشی خوشی اللہ کی فرمانبرداری کرتے ہیں جھکتے ہیں اور یہی مومن کہلاتے ہیں۔</a:t>
            </a:r>
            <a:endParaRPr lang="ur-PK" sz="1400" dirty="0" smtClean="0">
              <a:latin typeface="Jameel Noori Nastaleeq" panose="02000503000000020004" pitchFamily="2" charset="-78"/>
              <a:cs typeface="Jameel Noori Nastaleeq" panose="02000503000000020004" pitchFamily="2" charset="-78"/>
            </a:endParaRPr>
          </a:p>
          <a:p>
            <a:pPr algn="r" rtl="1"/>
            <a:r>
              <a:rPr lang="ur-PK" sz="1400" b="1" kern="1200" dirty="0" smtClean="0">
                <a:solidFill>
                  <a:schemeClr val="tx1"/>
                </a:solidFill>
                <a:effectLst/>
                <a:latin typeface="Attari_Quraan_Word" panose="02000000000000000000" pitchFamily="2" charset="-78"/>
                <a:ea typeface="+mn-ea"/>
                <a:cs typeface="Attari_Quraan_Word" panose="02000000000000000000" pitchFamily="2" charset="-78"/>
              </a:rPr>
              <a:t>و</a:t>
            </a:r>
            <a:r>
              <a:rPr lang="ur-PK" sz="1400" b="1" dirty="0" smtClean="0">
                <a:effectLst/>
                <a:latin typeface="Attari_Quraan_Word" panose="02000000000000000000" pitchFamily="2" charset="-78"/>
                <a:cs typeface="Attari_Quraan_Word" panose="02000000000000000000" pitchFamily="2" charset="-78"/>
              </a:rPr>
              <a:t>َكَرْهًا:</a:t>
            </a:r>
            <a:r>
              <a:rPr lang="ur-PK" sz="1400" dirty="0" smtClean="0">
                <a:latin typeface="Jameel Noori Nastaleeq" panose="02000503000000020004" pitchFamily="2" charset="-78"/>
                <a:cs typeface="Jameel Noori Nastaleeq" panose="02000503000000020004" pitchFamily="2" charset="-78"/>
              </a:rPr>
              <a:t>جو </a:t>
            </a:r>
            <a:r>
              <a:rPr lang="ur-PK" sz="1400" dirty="0">
                <a:latin typeface="Jameel Noori Nastaleeq" panose="02000503000000020004" pitchFamily="2" charset="-78"/>
                <a:cs typeface="Jameel Noori Nastaleeq" panose="02000503000000020004" pitchFamily="2" charset="-78"/>
              </a:rPr>
              <a:t>لوگ اللہ کی بات کو اختیاری طور پر نہیں مانتے ۔لیکن مجبوراً </a:t>
            </a:r>
            <a:r>
              <a:rPr lang="ur-PK" sz="1400" dirty="0" smtClean="0">
                <a:latin typeface="Jameel Noori Nastaleeq" panose="02000503000000020004" pitchFamily="2" charset="-78"/>
                <a:cs typeface="Jameel Noori Nastaleeq" panose="02000503000000020004" pitchFamily="2" charset="-78"/>
              </a:rPr>
              <a:t>انہیں</a:t>
            </a:r>
            <a:r>
              <a:rPr lang="ur-PK" sz="1400" baseline="0" dirty="0" smtClean="0">
                <a:latin typeface="Jameel Noori Nastaleeq" panose="02000503000000020004" pitchFamily="2" charset="-78"/>
                <a:cs typeface="Jameel Noori Nastaleeq" panose="02000503000000020004" pitchFamily="2" charset="-78"/>
              </a:rPr>
              <a:t> بھی </a:t>
            </a:r>
            <a:r>
              <a:rPr lang="ur-PK" sz="1400" dirty="0" smtClean="0">
                <a:latin typeface="Jameel Noori Nastaleeq" panose="02000503000000020004" pitchFamily="2" charset="-78"/>
                <a:cs typeface="Jameel Noori Nastaleeq" panose="02000503000000020004" pitchFamily="2" charset="-78"/>
              </a:rPr>
              <a:t>اللہ </a:t>
            </a:r>
            <a:r>
              <a:rPr lang="ur-PK" sz="1400" dirty="0">
                <a:latin typeface="Jameel Noori Nastaleeq" panose="02000503000000020004" pitchFamily="2" charset="-78"/>
                <a:cs typeface="Jameel Noori Nastaleeq" panose="02000503000000020004" pitchFamily="2" charset="-78"/>
              </a:rPr>
              <a:t>کے آگے جھکنا ہی پڑتا ہے وہ </a:t>
            </a:r>
            <a:r>
              <a:rPr lang="ur-PK" sz="1400" dirty="0" smtClean="0">
                <a:latin typeface="Jameel Noori Nastaleeq" panose="02000503000000020004" pitchFamily="2" charset="-78"/>
                <a:cs typeface="Jameel Noori Nastaleeq" panose="02000503000000020004" pitchFamily="2" charset="-78"/>
              </a:rPr>
              <a:t>ہیں </a:t>
            </a:r>
            <a:r>
              <a:rPr lang="ur-PK" sz="1400" dirty="0">
                <a:latin typeface="Jameel Noori Nastaleeq" panose="02000503000000020004" pitchFamily="2" charset="-78"/>
                <a:cs typeface="Jameel Noori Nastaleeq" panose="02000503000000020004" pitchFamily="2" charset="-78"/>
              </a:rPr>
              <a:t>تو اللہ کہ قبضہ قدرت میں ہی </a:t>
            </a:r>
            <a:r>
              <a:rPr lang="ur-PK" sz="1400" dirty="0" smtClean="0">
                <a:latin typeface="Jameel Noori Nastaleeq" panose="02000503000000020004" pitchFamily="2" charset="-78"/>
                <a:cs typeface="Jameel Noori Nastaleeq" panose="02000503000000020004" pitchFamily="2" charset="-78"/>
              </a:rPr>
              <a:t>ان </a:t>
            </a:r>
            <a:r>
              <a:rPr lang="ur-PK" sz="1400" dirty="0">
                <a:latin typeface="Jameel Noori Nastaleeq" panose="02000503000000020004" pitchFamily="2" charset="-78"/>
                <a:cs typeface="Jameel Noori Nastaleeq" panose="02000503000000020004" pitchFamily="2" charset="-78"/>
              </a:rPr>
              <a:t>کا سارا وجود </a:t>
            </a:r>
            <a:r>
              <a:rPr lang="ur-PK" sz="1400" dirty="0" smtClean="0">
                <a:latin typeface="Jameel Noori Nastaleeq" panose="02000503000000020004" pitchFamily="2" charset="-78"/>
                <a:cs typeface="Jameel Noori Nastaleeq" panose="02000503000000020004" pitchFamily="2" charset="-78"/>
              </a:rPr>
              <a:t>،ساری </a:t>
            </a:r>
            <a:r>
              <a:rPr lang="ur-PK" sz="1400" dirty="0">
                <a:latin typeface="Jameel Noori Nastaleeq" panose="02000503000000020004" pitchFamily="2" charset="-78"/>
                <a:cs typeface="Jameel Noori Nastaleeq" panose="02000503000000020004" pitchFamily="2" charset="-78"/>
              </a:rPr>
              <a:t>زندگی </a:t>
            </a:r>
            <a:r>
              <a:rPr lang="ur-PK" sz="1400" dirty="0" smtClean="0">
                <a:latin typeface="Jameel Noori Nastaleeq" panose="02000503000000020004" pitchFamily="2" charset="-78"/>
                <a:cs typeface="Jameel Noori Nastaleeq" panose="02000503000000020004" pitchFamily="2" charset="-78"/>
              </a:rPr>
              <a:t>، پیدائش </a:t>
            </a:r>
            <a:r>
              <a:rPr lang="ur-PK" sz="1400" dirty="0">
                <a:latin typeface="Jameel Noori Nastaleeq" panose="02000503000000020004" pitchFamily="2" charset="-78"/>
                <a:cs typeface="Jameel Noori Nastaleeq" panose="02000503000000020004" pitchFamily="2" charset="-78"/>
              </a:rPr>
              <a:t>،موت </a:t>
            </a:r>
            <a:r>
              <a:rPr lang="ur-PK" sz="1400" dirty="0" smtClean="0">
                <a:latin typeface="Jameel Noori Nastaleeq" panose="02000503000000020004" pitchFamily="2" charset="-78"/>
                <a:cs typeface="Jameel Noori Nastaleeq" panose="02000503000000020004" pitchFamily="2" charset="-78"/>
              </a:rPr>
              <a:t>اور رزق سب </a:t>
            </a:r>
            <a:r>
              <a:rPr lang="ur-PK" sz="1400" dirty="0">
                <a:latin typeface="Jameel Noori Nastaleeq" panose="02000503000000020004" pitchFamily="2" charset="-78"/>
                <a:cs typeface="Jameel Noori Nastaleeq" panose="02000503000000020004" pitchFamily="2" charset="-78"/>
              </a:rPr>
              <a:t>اللہ کے قبضے میں </a:t>
            </a:r>
            <a:r>
              <a:rPr lang="ur-PK" sz="1400" dirty="0" smtClean="0">
                <a:latin typeface="Jameel Noori Nastaleeq" panose="02000503000000020004" pitchFamily="2" charset="-78"/>
                <a:cs typeface="Jameel Noori Nastaleeq" panose="02000503000000020004" pitchFamily="2" charset="-78"/>
              </a:rPr>
              <a:t>ہے اور ان کے اندر اور باہر جو</a:t>
            </a:r>
            <a:r>
              <a:rPr lang="ur-PK" sz="1400" baseline="0" dirty="0" smtClean="0">
                <a:latin typeface="Jameel Noori Nastaleeq" panose="02000503000000020004" pitchFamily="2" charset="-78"/>
                <a:cs typeface="Jameel Noori Nastaleeq" panose="02000503000000020004" pitchFamily="2" charset="-78"/>
              </a:rPr>
              <a:t> کچھ بھی ہوتا ہے وہ اللہ کی مرضی سے ہی ہوتا ہے </a:t>
            </a:r>
            <a:r>
              <a:rPr lang="ur-PK" sz="1400" dirty="0" smtClean="0">
                <a:latin typeface="Jameel Noori Nastaleeq" panose="02000503000000020004" pitchFamily="2" charset="-78"/>
                <a:cs typeface="Jameel Noori Nastaleeq" panose="02000503000000020004" pitchFamily="2" charset="-78"/>
              </a:rPr>
              <a:t> </a:t>
            </a:r>
            <a:r>
              <a:rPr lang="ur-PK" sz="1400" dirty="0">
                <a:latin typeface="Jameel Noori Nastaleeq" panose="02000503000000020004" pitchFamily="2" charset="-78"/>
                <a:cs typeface="Jameel Noori Nastaleeq" panose="02000503000000020004" pitchFamily="2" charset="-78"/>
              </a:rPr>
              <a:t>اس کے باجود نادان اتنا ہے کہ خود کو آزاد سمجھتا ہے  جبکہ آزاد ہے نہیں ،ان کے سارے وجود پر اللہ کا حکم چل رہا ہے بس صرف امتحان ان کی ارادے کی آزادی  کا لیا جا رہا ہے اور فرمایا کہ سائے بھی صبح و شام اللہ کے آگے جھکتے ہیں سب کچھ  اللہ کے قبضہ قدرت میں ہے </a:t>
            </a:r>
            <a:r>
              <a:rPr lang="ur-PK" sz="1400" dirty="0" smtClean="0">
                <a:latin typeface="Jameel Noori Nastaleeq" panose="02000503000000020004" pitchFamily="2" charset="-78"/>
                <a:cs typeface="Jameel Noori Nastaleeq" panose="02000503000000020004" pitchFamily="2" charset="-78"/>
              </a:rPr>
              <a:t>۔</a:t>
            </a:r>
          </a:p>
        </p:txBody>
      </p:sp>
      <p:sp>
        <p:nvSpPr>
          <p:cNvPr id="4" name="Slide Number Placeholder 3"/>
          <p:cNvSpPr>
            <a:spLocks noGrp="1"/>
          </p:cNvSpPr>
          <p:nvPr>
            <p:ph type="sldNum" sz="quarter" idx="10"/>
          </p:nvPr>
        </p:nvSpPr>
        <p:spPr/>
        <p:txBody>
          <a:bodyPr/>
          <a:lstStyle/>
          <a:p>
            <a:fld id="{682BC4A2-0DA6-4AEA-A52C-8BA440D3ADD0}" type="slidenum">
              <a:rPr lang="en-US" smtClean="0"/>
              <a:t>11</a:t>
            </a:fld>
            <a:endParaRPr lang="en-US"/>
          </a:p>
        </p:txBody>
      </p:sp>
      <p:sp>
        <p:nvSpPr>
          <p:cNvPr id="5" name="Date Placeholder 4"/>
          <p:cNvSpPr>
            <a:spLocks noGrp="1"/>
          </p:cNvSpPr>
          <p:nvPr>
            <p:ph type="dt" idx="11"/>
          </p:nvPr>
        </p:nvSpPr>
        <p:spPr/>
        <p:txBody>
          <a:bodyPr/>
          <a:lstStyle/>
          <a:p>
            <a:fld id="{215B9314-F784-40A6-B3F2-46B9B05ADADE}" type="datetime1">
              <a:rPr lang="en-US" smtClean="0"/>
              <a:t>3/19/2020</a:t>
            </a:fld>
            <a:endParaRPr lang="en-US"/>
          </a:p>
        </p:txBody>
      </p:sp>
    </p:spTree>
    <p:extLst>
      <p:ext uri="{BB962C8B-B14F-4D97-AF65-F5344CB8AC3E}">
        <p14:creationId xmlns:p14="http://schemas.microsoft.com/office/powerpoint/2010/main" val="1575643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929305" rtl="1">
              <a:defRPr/>
            </a:pPr>
            <a:r>
              <a:rPr lang="ur-PK" sz="1400" b="1" dirty="0">
                <a:solidFill>
                  <a:prstClr val="black"/>
                </a:solidFill>
                <a:latin typeface="Jameel Noori Nastaleeq" panose="02000503000000020004" pitchFamily="2" charset="-78"/>
                <a:cs typeface="Jameel Noori Nastaleeq" panose="02000503000000020004" pitchFamily="2" charset="-78"/>
              </a:rPr>
              <a:t>اللہ نے آسمان سے پانی برسایا اور ہر ندی نالہ اپنے ظرف کے مطابق اسے لے کر چل نکلا پھر جب سیلاب اٹھا تو سطح پر جھاگ بھی آ گئے اور ویسے ہی جھاگ اُن دھاتوں پر بھی اٹھتے ہیں جنہیں زیور اور برتن وغیرہ بنانے کے لیے لوگ پگھلایا کرتے ہیں اِسی مثال سے اللہ حق اور باطل کے معاملے کو واضح کرتا ہے جو جھاگ ہے وہ اڑ جایا کرتا ہے اور جو چیز انسانوں کے لیے نافع ہے وہ زمین میں ٹھیر جاتی ہے</a:t>
            </a:r>
          </a:p>
          <a:p>
            <a:pPr algn="ctr" defTabSz="929305" rtl="1">
              <a:defRPr/>
            </a:pPr>
            <a:r>
              <a:rPr lang="ur-PK" sz="1400" b="1" dirty="0">
                <a:solidFill>
                  <a:prstClr val="black"/>
                </a:solidFill>
                <a:latin typeface="Jameel Noori Nastaleeq" panose="02000503000000020004" pitchFamily="2" charset="-78"/>
                <a:cs typeface="Jameel Noori Nastaleeq" panose="02000503000000020004" pitchFamily="2" charset="-78"/>
              </a:rPr>
              <a:t> اس طرح اللہ مثالوں سے اپنی بات سمجھاتا ہے ۔(سورہ الرعد آیت 17</a:t>
            </a:r>
            <a:r>
              <a:rPr lang="ur-PK" sz="1400" b="1" dirty="0" smtClean="0">
                <a:solidFill>
                  <a:prstClr val="black"/>
                </a:solidFill>
                <a:latin typeface="Jameel Noori Nastaleeq" panose="02000503000000020004" pitchFamily="2" charset="-78"/>
                <a:cs typeface="Jameel Noori Nastaleeq" panose="02000503000000020004" pitchFamily="2" charset="-78"/>
              </a:rPr>
              <a:t>)</a:t>
            </a:r>
            <a:endParaRPr lang="en-US" sz="1400" b="1" dirty="0" smtClean="0">
              <a:solidFill>
                <a:prstClr val="black"/>
              </a:solidFill>
              <a:latin typeface="Jameel Noori Nastaleeq" panose="02000503000000020004" pitchFamily="2" charset="-78"/>
              <a:cs typeface="Jameel Noori Nastaleeq" panose="02000503000000020004" pitchFamily="2" charset="-78"/>
            </a:endParaRPr>
          </a:p>
          <a:p>
            <a:pPr marL="0" marR="0" lvl="0" indent="0" algn="r" defTabSz="929305"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اللہ نے آسمان سے پانی برسایا اور ہر ندی نالہ اپنے ظرف کے مطابق اسے لے کر چل نکلا :</a:t>
            </a:r>
            <a:r>
              <a:rPr lang="ur-PK" sz="1400" b="0" dirty="0" smtClean="0">
                <a:solidFill>
                  <a:prstClr val="black"/>
                </a:solidFill>
                <a:latin typeface="Jameel Noori Nastaleeq" panose="02000503000000020004" pitchFamily="2" charset="-78"/>
                <a:cs typeface="Jameel Noori Nastaleeq" panose="02000503000000020004" pitchFamily="2" charset="-78"/>
              </a:rPr>
              <a:t>اس تمثیل میں اُ س علم کو جو نبی صلی اللہ علیہ وسلم پر وحی کے ذریعے سے نازل کیاگیا تھا، آسمانی بارش سے تشبیہ دی گئی ہے۔ اور ایمان لانے والوں</a:t>
            </a:r>
            <a:r>
              <a:rPr lang="ur-PK" sz="1400" b="0" baseline="0" dirty="0" smtClean="0">
                <a:solidFill>
                  <a:prstClr val="black"/>
                </a:solidFill>
                <a:latin typeface="Jameel Noori Nastaleeq" panose="02000503000000020004" pitchFamily="2" charset="-78"/>
                <a:cs typeface="Jameel Noori Nastaleeq" panose="02000503000000020004" pitchFamily="2" charset="-78"/>
              </a:rPr>
              <a:t> </a:t>
            </a:r>
            <a:r>
              <a:rPr lang="ur-PK" sz="1400" b="0" dirty="0" smtClean="0">
                <a:solidFill>
                  <a:prstClr val="black"/>
                </a:solidFill>
                <a:latin typeface="Jameel Noori Nastaleeq" panose="02000503000000020004" pitchFamily="2" charset="-78"/>
                <a:cs typeface="Jameel Noori Nastaleeq" panose="02000503000000020004" pitchFamily="2" charset="-78"/>
              </a:rPr>
              <a:t>کو ان ندی نالوں کے مانند ٹھیرایا گیا ہے جو اپنے اپنے ظرف کے مطابق بارش کی رحمت سے پانی لےکر رواں دواں ہو جاتے ہیں یعنی</a:t>
            </a:r>
            <a:r>
              <a:rPr lang="ur-PK" sz="1400" b="0" baseline="0" dirty="0" smtClean="0">
                <a:solidFill>
                  <a:prstClr val="black"/>
                </a:solidFill>
                <a:latin typeface="Jameel Noori Nastaleeq" panose="02000503000000020004" pitchFamily="2" charset="-78"/>
                <a:cs typeface="Jameel Noori Nastaleeq" panose="02000503000000020004" pitchFamily="2" charset="-78"/>
              </a:rPr>
              <a:t> </a:t>
            </a:r>
            <a:r>
              <a:rPr lang="ur-PK" sz="1400" dirty="0" smtClean="0">
                <a:solidFill>
                  <a:prstClr val="black"/>
                </a:solidFill>
                <a:latin typeface="Jameel Noori Nastaleeq" panose="02000503000000020004" pitchFamily="2" charset="-78"/>
                <a:cs typeface="Jameel Noori Nastaleeq" panose="02000503000000020004" pitchFamily="2" charset="-78"/>
              </a:rPr>
              <a:t>آسمان </a:t>
            </a:r>
            <a:r>
              <a:rPr lang="ur-PK" sz="1400" dirty="0">
                <a:solidFill>
                  <a:prstClr val="black"/>
                </a:solidFill>
                <a:latin typeface="Jameel Noori Nastaleeq" panose="02000503000000020004" pitchFamily="2" charset="-78"/>
                <a:cs typeface="Jameel Noori Nastaleeq" panose="02000503000000020004" pitchFamily="2" charset="-78"/>
              </a:rPr>
              <a:t>سے وحی </a:t>
            </a:r>
            <a:r>
              <a:rPr lang="ur-PK" sz="1400" dirty="0" smtClean="0">
                <a:solidFill>
                  <a:prstClr val="black"/>
                </a:solidFill>
                <a:latin typeface="Jameel Noori Nastaleeq" panose="02000503000000020004" pitchFamily="2" charset="-78"/>
                <a:cs typeface="Jameel Noori Nastaleeq" panose="02000503000000020004" pitchFamily="2" charset="-78"/>
              </a:rPr>
              <a:t>آئی</a:t>
            </a:r>
            <a:r>
              <a:rPr lang="ur-PK" sz="1400" baseline="0" dirty="0" smtClean="0">
                <a:solidFill>
                  <a:prstClr val="black"/>
                </a:solidFill>
                <a:latin typeface="Jameel Noori Nastaleeq" panose="02000503000000020004" pitchFamily="2" charset="-78"/>
                <a:cs typeface="Jameel Noori Nastaleeq" panose="02000503000000020004" pitchFamily="2" charset="-78"/>
              </a:rPr>
              <a:t> </a:t>
            </a:r>
            <a:r>
              <a:rPr lang="ur-PK" sz="1400" dirty="0" smtClean="0">
                <a:solidFill>
                  <a:prstClr val="black"/>
                </a:solidFill>
                <a:latin typeface="Jameel Noori Nastaleeq" panose="02000503000000020004" pitchFamily="2" charset="-78"/>
                <a:cs typeface="Jameel Noori Nastaleeq" panose="02000503000000020004" pitchFamily="2" charset="-78"/>
              </a:rPr>
              <a:t>جس  فرد میں </a:t>
            </a:r>
            <a:r>
              <a:rPr lang="ur-PK" sz="1400" dirty="0">
                <a:solidFill>
                  <a:prstClr val="black"/>
                </a:solidFill>
                <a:latin typeface="Jameel Noori Nastaleeq" panose="02000503000000020004" pitchFamily="2" charset="-78"/>
                <a:cs typeface="Jameel Noori Nastaleeq" panose="02000503000000020004" pitchFamily="2" charset="-78"/>
              </a:rPr>
              <a:t>جتنی گنجائش تھی اتنا ہی اس نے آسمان سے نازل شدہ </a:t>
            </a:r>
            <a:r>
              <a:rPr lang="ur-PK" sz="1400" dirty="0" smtClean="0">
                <a:solidFill>
                  <a:prstClr val="black"/>
                </a:solidFill>
                <a:latin typeface="Jameel Noori Nastaleeq" panose="02000503000000020004" pitchFamily="2" charset="-78"/>
                <a:cs typeface="Jameel Noori Nastaleeq" panose="02000503000000020004" pitchFamily="2" charset="-78"/>
              </a:rPr>
              <a:t>رحمتِ وحی سے فائدہ</a:t>
            </a:r>
            <a:r>
              <a:rPr lang="ur-PK" sz="1400" baseline="0" dirty="0" smtClean="0">
                <a:solidFill>
                  <a:prstClr val="black"/>
                </a:solidFill>
                <a:latin typeface="Jameel Noori Nastaleeq" panose="02000503000000020004" pitchFamily="2" charset="-78"/>
                <a:cs typeface="Jameel Noori Nastaleeq" panose="02000503000000020004" pitchFamily="2" charset="-78"/>
              </a:rPr>
              <a:t> </a:t>
            </a:r>
            <a:r>
              <a:rPr lang="ur-PK" sz="1400" dirty="0" smtClean="0">
                <a:solidFill>
                  <a:prstClr val="black"/>
                </a:solidFill>
                <a:latin typeface="Jameel Noori Nastaleeq" panose="02000503000000020004" pitchFamily="2" charset="-78"/>
                <a:cs typeface="Jameel Noori Nastaleeq" panose="02000503000000020004" pitchFamily="2" charset="-78"/>
              </a:rPr>
              <a:t>اٹھا لیا ۔ ہر </a:t>
            </a:r>
            <a:r>
              <a:rPr lang="ur-PK" sz="1400" dirty="0">
                <a:solidFill>
                  <a:prstClr val="black"/>
                </a:solidFill>
                <a:latin typeface="Jameel Noori Nastaleeq" panose="02000503000000020004" pitchFamily="2" charset="-78"/>
                <a:cs typeface="Jameel Noori Nastaleeq" panose="02000503000000020004" pitchFamily="2" charset="-78"/>
              </a:rPr>
              <a:t>مسلمان اپنی اپنی ہمت کے مطابق وحی کو </a:t>
            </a:r>
            <a:r>
              <a:rPr lang="ur-PK" sz="1400" dirty="0" smtClean="0">
                <a:solidFill>
                  <a:prstClr val="black"/>
                </a:solidFill>
                <a:latin typeface="Jameel Noori Nastaleeq" panose="02000503000000020004" pitchFamily="2" charset="-78"/>
                <a:cs typeface="Jameel Noori Nastaleeq" panose="02000503000000020004" pitchFamily="2" charset="-78"/>
              </a:rPr>
              <a:t>لے </a:t>
            </a:r>
            <a:r>
              <a:rPr lang="ur-PK" sz="1400" dirty="0">
                <a:solidFill>
                  <a:prstClr val="black"/>
                </a:solidFill>
                <a:latin typeface="Jameel Noori Nastaleeq" panose="02000503000000020004" pitchFamily="2" charset="-78"/>
                <a:cs typeface="Jameel Noori Nastaleeq" panose="02000503000000020004" pitchFamily="2" charset="-78"/>
              </a:rPr>
              <a:t>کر چلا اور دوسروں تک پہنچانے کی کوشش کی ہر کوئی اپنے ظرف کے مطابق اس علم کو اکٹھا کرتا ہے ۔ جو اعلیٰ ظرف لے کر آئے وہ بہت سا قرآن کاعلم جمع کرے گا اور یہ ظرف کیا ہے انسان کا اپنا دل ہے ۔۔ جو عاجزی والا صاف شفاف دل لے کر آتا ہے اتنا زیادہ ہی </a:t>
            </a:r>
            <a:r>
              <a:rPr lang="ur-PK" sz="1400" dirty="0" smtClean="0">
                <a:solidFill>
                  <a:prstClr val="black"/>
                </a:solidFill>
                <a:latin typeface="Jameel Noori Nastaleeq" panose="02000503000000020004" pitchFamily="2" charset="-78"/>
                <a:cs typeface="Jameel Noori Nastaleeq" panose="02000503000000020004" pitchFamily="2" charset="-78"/>
              </a:rPr>
              <a:t>قرآن کا </a:t>
            </a:r>
            <a:r>
              <a:rPr lang="ur-PK" sz="1400" dirty="0">
                <a:solidFill>
                  <a:prstClr val="black"/>
                </a:solidFill>
                <a:latin typeface="Jameel Noori Nastaleeq" panose="02000503000000020004" pitchFamily="2" charset="-78"/>
                <a:cs typeface="Jameel Noori Nastaleeq" panose="02000503000000020004" pitchFamily="2" charset="-78"/>
              </a:rPr>
              <a:t>علم جمع کر لیتا ہے اور جتنی زیادہ </a:t>
            </a:r>
            <a:r>
              <a:rPr lang="ur-PK" sz="1400" dirty="0" smtClean="0">
                <a:solidFill>
                  <a:prstClr val="black"/>
                </a:solidFill>
                <a:latin typeface="Jameel Noori Nastaleeq" panose="02000503000000020004" pitchFamily="2" charset="-78"/>
                <a:cs typeface="Jameel Noori Nastaleeq" panose="02000503000000020004" pitchFamily="2" charset="-78"/>
              </a:rPr>
              <a:t>نفس میں اکٹر </a:t>
            </a:r>
            <a:r>
              <a:rPr lang="ur-PK" sz="1400" dirty="0">
                <a:solidFill>
                  <a:prstClr val="black"/>
                </a:solidFill>
                <a:latin typeface="Jameel Noori Nastaleeq" panose="02000503000000020004" pitchFamily="2" charset="-78"/>
                <a:cs typeface="Jameel Noori Nastaleeq" panose="02000503000000020004" pitchFamily="2" charset="-78"/>
              </a:rPr>
              <a:t>اور تکبر ہو گا شکوے شکایت لڑائی جھگڑے </a:t>
            </a:r>
            <a:r>
              <a:rPr lang="ur-PK" sz="1400" dirty="0" smtClean="0">
                <a:solidFill>
                  <a:prstClr val="black"/>
                </a:solidFill>
                <a:latin typeface="Jameel Noori Nastaleeq" panose="02000503000000020004" pitchFamily="2" charset="-78"/>
                <a:cs typeface="Jameel Noori Nastaleeq" panose="02000503000000020004" pitchFamily="2" charset="-78"/>
              </a:rPr>
              <a:t>ہوں گے وہ </a:t>
            </a:r>
            <a:r>
              <a:rPr lang="ur-PK" sz="1400" dirty="0">
                <a:solidFill>
                  <a:prstClr val="black"/>
                </a:solidFill>
                <a:latin typeface="Jameel Noori Nastaleeq" panose="02000503000000020004" pitchFamily="2" charset="-78"/>
                <a:cs typeface="Jameel Noori Nastaleeq" panose="02000503000000020004" pitchFamily="2" charset="-78"/>
              </a:rPr>
              <a:t>تھوڑاعلم جمع </a:t>
            </a:r>
            <a:r>
              <a:rPr lang="ur-PK" sz="1400" dirty="0" smtClean="0">
                <a:solidFill>
                  <a:prstClr val="black"/>
                </a:solidFill>
                <a:latin typeface="Jameel Noori Nastaleeq" panose="02000503000000020004" pitchFamily="2" charset="-78"/>
                <a:cs typeface="Jameel Noori Nastaleeq" panose="02000503000000020004" pitchFamily="2" charset="-78"/>
              </a:rPr>
              <a:t>کرے گا ۔ہم اپنے </a:t>
            </a:r>
            <a:r>
              <a:rPr lang="ur-PK" sz="1400" dirty="0">
                <a:solidFill>
                  <a:prstClr val="black"/>
                </a:solidFill>
                <a:latin typeface="Jameel Noori Nastaleeq" panose="02000503000000020004" pitchFamily="2" charset="-78"/>
                <a:cs typeface="Jameel Noori Nastaleeq" panose="02000503000000020004" pitchFamily="2" charset="-78"/>
              </a:rPr>
              <a:t>آپ کو محدود نہ کریں جب قرآن کی بارش برس ہی ہے تو ایک دوسرے سے بازی لے جانے کی کوشش </a:t>
            </a:r>
            <a:r>
              <a:rPr lang="ur-PK" sz="1400" dirty="0" smtClean="0">
                <a:solidFill>
                  <a:prstClr val="black"/>
                </a:solidFill>
                <a:latin typeface="Jameel Noori Nastaleeq" panose="02000503000000020004" pitchFamily="2" charset="-78"/>
                <a:cs typeface="Jameel Noori Nastaleeq" panose="02000503000000020004" pitchFamily="2" charset="-78"/>
              </a:rPr>
              <a:t>کریں ۔ ایک  طریقہ یہ ہوتا ہے کہ آپ کہیں گئیں لیکچرسنا، گھر آئیں کچھ دیر یاد رہا پھر تھوڑے عرصے میں بھول گئیں بات ختم ہو گئی اور دوسراطریقہ یہ کہ صرف سنا نہیں سمجھا بھی غوروفکر بھی کیا اور پھر اسے آگے مزید کچھ دوسروں تک پہنچانے کی فکر کی۔۔ کہ اس سے دوسروں کو بھی فائدہ ہونا چاہیے جو اس علم کو پہنچائے گا جو دوسروں کو بھی زندگی گزارنا سکھائے گا جو دوسروں میں اس علم کو بانٹے گا  وہ زمین میں جم جائے گا اس کے علم میں پختگی ہوگی </a:t>
            </a:r>
          </a:p>
          <a:p>
            <a:pPr marL="0" marR="0" lvl="0" indent="0" algn="r" defTabSz="929305" rtl="1" eaLnBrk="1" fontAlgn="auto" latinLnBrk="0" hangingPunct="1">
              <a:lnSpc>
                <a:spcPct val="100000"/>
              </a:lnSpc>
              <a:spcBef>
                <a:spcPts val="0"/>
              </a:spcBef>
              <a:spcAft>
                <a:spcPts val="0"/>
              </a:spcAft>
              <a:buClrTx/>
              <a:buSzTx/>
              <a:buFontTx/>
              <a:buNone/>
              <a:tabLst/>
              <a:defRPr/>
            </a:pPr>
            <a:r>
              <a:rPr lang="ur-PK" sz="1400" dirty="0" smtClean="0">
                <a:solidFill>
                  <a:prstClr val="black"/>
                </a:solidFill>
                <a:latin typeface="Jameel Noori Nastaleeq" panose="02000503000000020004" pitchFamily="2" charset="-78"/>
                <a:cs typeface="Jameel Noori Nastaleeq" panose="02000503000000020004" pitchFamily="2" charset="-78"/>
              </a:rPr>
              <a:t>وَأَمَّا مَا يَنفَعُ النَّاسَ :”جو چیز انسانوں کے لیے نافع ہے وہ زمین میں ٹھیر جاتی ہے”جب آپ سکھاتی ہیں تو آپ بھولتی نہیں جب آپ دیتی ہیں تو پھر آپ کو خود بھی زیادہ ملتا ہے آپ کے اپنے اندر بھی پختگی آتی جاتی اگر یہ سمجھ لیا کہ سب آگیا اور قرآن بند کرکے رکھ دیا تو سیکھا ہوا بھی بھول جائیں گی اس کو یاد رکھنے کےلیے بہترین طریقہ یہ ہے کہ سکھائیں۔</a:t>
            </a:r>
          </a:p>
          <a:p>
            <a:pPr marL="0" marR="0" lvl="0" indent="0" algn="r" defTabSz="929305" rtl="1" eaLnBrk="1" fontAlgn="auto" latinLnBrk="0" hangingPunct="1">
              <a:lnSpc>
                <a:spcPct val="100000"/>
              </a:lnSpc>
              <a:spcBef>
                <a:spcPts val="0"/>
              </a:spcBef>
              <a:spcAft>
                <a:spcPts val="0"/>
              </a:spcAft>
              <a:buClrTx/>
              <a:buSzTx/>
              <a:buFontTx/>
              <a:buNone/>
              <a:tabLst/>
              <a:defRPr/>
            </a:pPr>
            <a:r>
              <a:rPr lang="ur-PK" sz="1400" dirty="0" smtClean="0">
                <a:solidFill>
                  <a:prstClr val="black"/>
                </a:solidFill>
                <a:latin typeface="Jameel Noori Nastaleeq" panose="02000503000000020004" pitchFamily="2" charset="-78"/>
                <a:cs typeface="Jameel Noori Nastaleeq" panose="02000503000000020004" pitchFamily="2" charset="-78"/>
              </a:rPr>
              <a:t>اس آیت کواس طرح بھی سجھیں کہ پہاڑی چشموں کی مثال دی گئی ہے چشمے تنگ ہوتے ہیں لیکن پانی کو گزرنا ہی ہوتا ہے ۔تو وہ پوری  طاقت سے پتھروں کو عبور کرتا جاتا ہے یہ انداز پہاڑی چشموں کا ہوتا ہے اسی طرح انسان جب اللہ کا کلام نیا نیا  جذب کرتا ہے تو ایسا جوش ایسا ولولہ اس کے اندر آتا ہے کہ  راستے کی کوئی رکاوٹ رکاوٹ نہیں لگتی۔اکثر مخالفتوں کی وجہ سے انسان کی زندگی تنگ ہو رہی ہوتی ہے بلکل اسی طرح جیسے  پہاڑی چشمے کا رستہ تنگ ہوتا ہے مگر اس مشکل اور رکاوٹ کی وجہ سے مومن کے اندر ایسی انر جی آجاتی ہے جیسے تیزی سے بہتے ہوئے پانی کے اندر ہوتی ہے کہ وہ ہر رکاوٹ کو پار کر جاتا ہے اور بڑے بڑے کام سر انجام دیتاہے جب آپ قرآن کی باتیں سیکھیں اور آپ کے اندر کچھ کرنے کا جوش بھی پیدا ہو لیکن مخالفتیں اور رکاوٹیں آئیں تو وہیں رک نہیں جانا چاہیئے بلکہ مخالفتوں اور مشکلات پر قابو پانے کی کوشش کرنی چاہیئے ۔۔ کیونکہ اس وقت جو جوش ولولہ اور انرجی آپ کے اندرپیدا ہو رہی ہوتی ہے وہ ہر </a:t>
            </a:r>
            <a:r>
              <a:rPr lang="en-US" sz="1400" dirty="0" smtClean="0">
                <a:solidFill>
                  <a:prstClr val="black"/>
                </a:solidFill>
                <a:latin typeface="Jameel Noori Nastaleeq" panose="02000503000000020004" pitchFamily="2" charset="-78"/>
                <a:cs typeface="Jameel Noori Nastaleeq" panose="02000503000000020004" pitchFamily="2" charset="-78"/>
              </a:rPr>
              <a:t>resistance </a:t>
            </a:r>
            <a:r>
              <a:rPr lang="ur-PK" sz="1400" dirty="0" smtClean="0">
                <a:solidFill>
                  <a:prstClr val="black"/>
                </a:solidFill>
                <a:latin typeface="Jameel Noori Nastaleeq" panose="02000503000000020004" pitchFamily="2" charset="-78"/>
                <a:cs typeface="Jameel Noori Nastaleeq" panose="02000503000000020004" pitchFamily="2" charset="-78"/>
              </a:rPr>
              <a:t>کو بریک ڈاؤن کر دے گی مخالفتوں کے پتھروں کو </a:t>
            </a:r>
            <a:r>
              <a:rPr lang="en-US" sz="1400" dirty="0" smtClean="0">
                <a:solidFill>
                  <a:prstClr val="black"/>
                </a:solidFill>
                <a:latin typeface="Jameel Noori Nastaleeq" panose="02000503000000020004" pitchFamily="2" charset="-78"/>
                <a:cs typeface="Jameel Noori Nastaleeq" panose="02000503000000020004" pitchFamily="2" charset="-78"/>
              </a:rPr>
              <a:t>avoid </a:t>
            </a:r>
            <a:r>
              <a:rPr lang="ur-PK" sz="1400" dirty="0" smtClean="0">
                <a:solidFill>
                  <a:prstClr val="black"/>
                </a:solidFill>
                <a:latin typeface="Jameel Noori Nastaleeq" panose="02000503000000020004" pitchFamily="2" charset="-78"/>
                <a:cs typeface="Jameel Noori Nastaleeq" panose="02000503000000020004" pitchFamily="2" charset="-78"/>
              </a:rPr>
              <a:t>کرنا ناممکن ہے لیکن راستے سے گزرنا بھی لازمی ہے صراط مستقیم پر چلنا بھی لازمی ہے ۔اگر ہم نے اپنی زندگی کا گول اور ٹارگٹ آخرت کو بنا لیاہے اور وہاں تک پہنچنا بھی ہے تو اگر راستہ نہیں ملے گا تو کیا ہم رک جائیں گے یا مخالفتوں کو عبور کریں گے؟ اور جب انسان مخالفتوں کو عبور کرتاہے تو مخالفتیں  ایک وقت کے بعد ٹھنڈی پڑ جاتی ہیں  مختلف چیزیں آسان ہونے لگتی ہیں ۔۔ نوکیلے پتھروں پر جب مسلسل  پانی بہتا رہتا ہے تو وہ </a:t>
            </a:r>
            <a:r>
              <a:rPr lang="en-US" sz="1400" dirty="0" smtClean="0">
                <a:solidFill>
                  <a:prstClr val="black"/>
                </a:solidFill>
                <a:latin typeface="Jameel Noori Nastaleeq" panose="02000503000000020004" pitchFamily="2" charset="-78"/>
                <a:cs typeface="Jameel Noori Nastaleeq" panose="02000503000000020004" pitchFamily="2" charset="-78"/>
              </a:rPr>
              <a:t>smooth  </a:t>
            </a:r>
            <a:r>
              <a:rPr lang="ur-PK" sz="1400" dirty="0" smtClean="0">
                <a:solidFill>
                  <a:prstClr val="black"/>
                </a:solidFill>
                <a:latin typeface="Jameel Noori Nastaleeq" panose="02000503000000020004" pitchFamily="2" charset="-78"/>
                <a:cs typeface="Jameel Noori Nastaleeq" panose="02000503000000020004" pitchFamily="2" charset="-78"/>
              </a:rPr>
              <a:t>ہو جاتے ہیں </a:t>
            </a:r>
            <a:endParaRPr lang="ur-PK" sz="1400" dirty="0">
              <a:solidFill>
                <a:prstClr val="black"/>
              </a:solidFill>
              <a:latin typeface="Jameel Noori Nastaleeq" panose="02000503000000020004" pitchFamily="2" charset="-78"/>
              <a:cs typeface="Jameel Noori Nastaleeq" panose="02000503000000020004" pitchFamily="2" charset="-78"/>
            </a:endParaRPr>
          </a:p>
          <a:p>
            <a:pPr algn="r" defTabSz="929305" rtl="1">
              <a:defRPr/>
            </a:pPr>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سیلاب اٹھا تو سطح پر جھاگ بھی آ گئے :</a:t>
            </a:r>
            <a:r>
              <a:rPr lang="ar-SA" sz="1400" dirty="0">
                <a:latin typeface="Jameel Noori Nastaleeq" panose="02000503000000020004" pitchFamily="2" charset="-78"/>
                <a:cs typeface="Jameel Noori Nastaleeq" panose="02000503000000020004" pitchFamily="2" charset="-78"/>
              </a:rPr>
              <a:t> </a:t>
            </a:r>
            <a:r>
              <a:rPr lang="ar-SA" sz="1400" dirty="0" smtClean="0">
                <a:latin typeface="Jameel Noori Nastaleeq" panose="02000503000000020004" pitchFamily="2" charset="-78"/>
                <a:cs typeface="Jameel Noori Nastaleeq" panose="02000503000000020004" pitchFamily="2" charset="-78"/>
              </a:rPr>
              <a:t> اُس ہنگامہ و شورکو جو ِ اسلام ک</a:t>
            </a:r>
            <a:r>
              <a:rPr lang="ur-PK" sz="1400" dirty="0" smtClean="0">
                <a:latin typeface="Jameel Noori Nastaleeq" panose="02000503000000020004" pitchFamily="2" charset="-78"/>
                <a:cs typeface="Jameel Noori Nastaleeq" panose="02000503000000020004" pitchFamily="2" charset="-78"/>
              </a:rPr>
              <a:t>ے</a:t>
            </a:r>
            <a:r>
              <a:rPr lang="ar-SA" sz="1400" dirty="0" smtClean="0">
                <a:latin typeface="Jameel Noori Nastaleeq" panose="02000503000000020004" pitchFamily="2" charset="-78"/>
                <a:cs typeface="Jameel Noori Nastaleeq" panose="02000503000000020004" pitchFamily="2" charset="-78"/>
              </a:rPr>
              <a:t> خلاف</a:t>
            </a:r>
            <a:r>
              <a:rPr lang="ur-PK" sz="1400" dirty="0" smtClean="0">
                <a:latin typeface="Jameel Noori Nastaleeq" panose="02000503000000020004" pitchFamily="2" charset="-78"/>
                <a:cs typeface="Jameel Noori Nastaleeq" panose="02000503000000020004" pitchFamily="2" charset="-78"/>
              </a:rPr>
              <a:t> کافرکر</a:t>
            </a:r>
            <a:r>
              <a:rPr lang="ar-SA" sz="140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رہ</a:t>
            </a:r>
            <a:r>
              <a:rPr lang="ar-SA" sz="1400" dirty="0" smtClean="0">
                <a:latin typeface="Jameel Noori Nastaleeq" panose="02000503000000020004" pitchFamily="2" charset="-78"/>
                <a:cs typeface="Jameel Noori Nastaleeq" panose="02000503000000020004" pitchFamily="2" charset="-78"/>
              </a:rPr>
              <a:t>ے تھ</a:t>
            </a:r>
            <a:r>
              <a:rPr lang="ur-PK" sz="1400" dirty="0" smtClean="0">
                <a:latin typeface="Jameel Noori Nastaleeq" panose="02000503000000020004" pitchFamily="2" charset="-78"/>
                <a:cs typeface="Jameel Noori Nastaleeq" panose="02000503000000020004" pitchFamily="2" charset="-78"/>
              </a:rPr>
              <a:t>ے</a:t>
            </a:r>
            <a:r>
              <a:rPr lang="ar-SA" sz="1400" dirty="0" smtClean="0">
                <a:latin typeface="Jameel Noori Nastaleeq" panose="02000503000000020004" pitchFamily="2" charset="-78"/>
                <a:cs typeface="Jameel Noori Nastaleeq" panose="02000503000000020004" pitchFamily="2" charset="-78"/>
              </a:rPr>
              <a:t> اُس</a:t>
            </a:r>
            <a:r>
              <a:rPr lang="ur-PK" sz="1400" dirty="0" smtClean="0">
                <a:latin typeface="Jameel Noori Nastaleeq" panose="02000503000000020004" pitchFamily="2" charset="-78"/>
                <a:cs typeface="Jameel Noori Nastaleeq" panose="02000503000000020004" pitchFamily="2" charset="-78"/>
              </a:rPr>
              <a:t>ے</a:t>
            </a:r>
            <a:r>
              <a:rPr lang="ar-SA" sz="1400" dirty="0" smtClean="0">
                <a:latin typeface="Jameel Noori Nastaleeq" panose="02000503000000020004" pitchFamily="2" charset="-78"/>
                <a:cs typeface="Jameel Noori Nastaleeq" panose="02000503000000020004" pitchFamily="2" charset="-78"/>
              </a:rPr>
              <a:t> جھاگ اور اُس </a:t>
            </a:r>
            <a:r>
              <a:rPr lang="ur-PK" sz="1400" dirty="0" smtClean="0">
                <a:latin typeface="Jameel Noori Nastaleeq" panose="02000503000000020004" pitchFamily="2" charset="-78"/>
                <a:cs typeface="Jameel Noori Nastaleeq" panose="02000503000000020004" pitchFamily="2" charset="-78"/>
              </a:rPr>
              <a:t>کوڑا</a:t>
            </a:r>
            <a:r>
              <a:rPr lang="ur-PK" sz="1400" baseline="0" dirty="0" smtClean="0">
                <a:latin typeface="Jameel Noori Nastaleeq" panose="02000503000000020004" pitchFamily="2" charset="-78"/>
                <a:cs typeface="Jameel Noori Nastaleeq" panose="02000503000000020004" pitchFamily="2" charset="-78"/>
              </a:rPr>
              <a:t> کرکٹ </a:t>
            </a:r>
            <a:r>
              <a:rPr lang="ar-SA" sz="1400" dirty="0" smtClean="0">
                <a:latin typeface="Jameel Noori Nastaleeq" panose="02000503000000020004" pitchFamily="2" charset="-78"/>
                <a:cs typeface="Jameel Noori Nastaleeq" panose="02000503000000020004" pitchFamily="2" charset="-78"/>
              </a:rPr>
              <a:t>سے تشبیہ دی گئی ہے جو ہمیشہ سیلاب کے اُٹھتے ہی </a:t>
            </a:r>
            <a:r>
              <a:rPr lang="ur-PK" sz="1400" dirty="0" smtClean="0">
                <a:latin typeface="Jameel Noori Nastaleeq" panose="02000503000000020004" pitchFamily="2" charset="-78"/>
                <a:cs typeface="Jameel Noori Nastaleeq" panose="02000503000000020004" pitchFamily="2" charset="-78"/>
              </a:rPr>
              <a:t>پانی کی </a:t>
            </a:r>
            <a:r>
              <a:rPr lang="ar-SA" sz="1400" dirty="0" smtClean="0">
                <a:latin typeface="Jameel Noori Nastaleeq" panose="02000503000000020004" pitchFamily="2" charset="-78"/>
                <a:cs typeface="Jameel Noori Nastaleeq" panose="02000503000000020004" pitchFamily="2" charset="-78"/>
              </a:rPr>
              <a:t>سطح پر اپنی اچھل کود دکھانی شروع کر دیتا ہے۔ </a:t>
            </a:r>
            <a:endParaRPr lang="ur-PK" sz="1400" dirty="0" smtClean="0">
              <a:latin typeface="Jameel Noori Nastaleeq" panose="02000503000000020004" pitchFamily="2" charset="-78"/>
              <a:cs typeface="Jameel Noori Nastaleeq" panose="02000503000000020004" pitchFamily="2" charset="-78"/>
            </a:endParaRPr>
          </a:p>
          <a:p>
            <a:pPr algn="r" defTabSz="929305" rtl="1">
              <a:defRPr/>
            </a:pPr>
            <a:r>
              <a:rPr lang="ar-SA" sz="1400" dirty="0" smtClean="0">
                <a:latin typeface="Jameel Noori Nastaleeq" panose="02000503000000020004" pitchFamily="2" charset="-78"/>
                <a:cs typeface="Jameel Noori Nastaleeq" panose="02000503000000020004" pitchFamily="2" charset="-78"/>
              </a:rPr>
              <a:t>اگر پانی </a:t>
            </a:r>
            <a:r>
              <a:rPr lang="ur-PK" sz="1400" dirty="0" smtClean="0">
                <a:latin typeface="Jameel Noori Nastaleeq" panose="02000503000000020004" pitchFamily="2" charset="-78"/>
                <a:cs typeface="Jameel Noori Nastaleeq" panose="02000503000000020004" pitchFamily="2" charset="-78"/>
              </a:rPr>
              <a:t>ٹھرا ر</a:t>
            </a:r>
            <a:r>
              <a:rPr lang="ar-SA" sz="1400" dirty="0" smtClean="0">
                <a:latin typeface="Jameel Noori Nastaleeq" panose="02000503000000020004" pitchFamily="2" charset="-78"/>
                <a:cs typeface="Jameel Noori Nastaleeq" panose="02000503000000020004" pitchFamily="2" charset="-78"/>
              </a:rPr>
              <a:t>ہے </a:t>
            </a:r>
            <a:r>
              <a:rPr lang="ar-SA" sz="1400" dirty="0">
                <a:latin typeface="Jameel Noori Nastaleeq" panose="02000503000000020004" pitchFamily="2" charset="-78"/>
                <a:cs typeface="Jameel Noori Nastaleeq" panose="02000503000000020004" pitchFamily="2" charset="-78"/>
              </a:rPr>
              <a:t>تو گندگی، کوڑ</a:t>
            </a:r>
            <a:r>
              <a:rPr lang="ur-PK" sz="1400" dirty="0">
                <a:latin typeface="Jameel Noori Nastaleeq" panose="02000503000000020004" pitchFamily="2" charset="-78"/>
                <a:cs typeface="Jameel Noori Nastaleeq" panose="02000503000000020004" pitchFamily="2" charset="-78"/>
              </a:rPr>
              <a:t>ا</a:t>
            </a:r>
            <a:r>
              <a:rPr lang="ar-SA" sz="1400" dirty="0">
                <a:latin typeface="Jameel Noori Nastaleeq" panose="02000503000000020004" pitchFamily="2" charset="-78"/>
                <a:cs typeface="Jameel Noori Nastaleeq" panose="02000503000000020004" pitchFamily="2" charset="-78"/>
              </a:rPr>
              <a:t>کرکٹ کنارے پر نہیں </a:t>
            </a:r>
            <a:r>
              <a:rPr lang="ur-PK" sz="1400" dirty="0" smtClean="0">
                <a:latin typeface="Jameel Noori Nastaleeq" panose="02000503000000020004" pitchFamily="2" charset="-78"/>
                <a:cs typeface="Jameel Noori Nastaleeq" panose="02000503000000020004" pitchFamily="2" charset="-78"/>
              </a:rPr>
              <a:t>جائے گا</a:t>
            </a:r>
            <a:r>
              <a:rPr lang="ar-SA" sz="1400" dirty="0" smtClean="0">
                <a:latin typeface="Jameel Noori Nastaleeq" panose="02000503000000020004" pitchFamily="2" charset="-78"/>
                <a:cs typeface="Jameel Noori Nastaleeq" panose="02000503000000020004" pitchFamily="2" charset="-78"/>
              </a:rPr>
              <a:t>جب </a:t>
            </a:r>
            <a:r>
              <a:rPr lang="ar-SA" sz="1400" dirty="0">
                <a:latin typeface="Jameel Noori Nastaleeq" panose="02000503000000020004" pitchFamily="2" charset="-78"/>
                <a:cs typeface="Jameel Noori Nastaleeq" panose="02000503000000020004" pitchFamily="2" charset="-78"/>
              </a:rPr>
              <a:t>پانی کے اندر </a:t>
            </a:r>
            <a:r>
              <a:rPr lang="ur-PK" sz="1400" dirty="0" smtClean="0">
                <a:latin typeface="Jameel Noori Nastaleeq" panose="02000503000000020004" pitchFamily="2" charset="-78"/>
                <a:cs typeface="Jameel Noori Nastaleeq" panose="02000503000000020004" pitchFamily="2" charset="-78"/>
              </a:rPr>
              <a:t>حرکت</a:t>
            </a:r>
            <a:r>
              <a:rPr lang="ur-PK" sz="1400" baseline="0" dirty="0" smtClean="0">
                <a:latin typeface="Jameel Noori Nastaleeq" panose="02000503000000020004" pitchFamily="2" charset="-78"/>
                <a:cs typeface="Jameel Noori Nastaleeq" panose="02000503000000020004" pitchFamily="2" charset="-78"/>
              </a:rPr>
              <a:t> ہو تب ہی کچرا الگ ہوتاہے </a:t>
            </a:r>
            <a:r>
              <a:rPr lang="ar-SA" sz="1400" dirty="0" smtClean="0">
                <a:latin typeface="Jameel Noori Nastaleeq" panose="02000503000000020004" pitchFamily="2" charset="-78"/>
                <a:cs typeface="Jameel Noori Nastaleeq" panose="02000503000000020004" pitchFamily="2" charset="-78"/>
              </a:rPr>
              <a:t>اسلام </a:t>
            </a:r>
            <a:r>
              <a:rPr lang="ar-SA" sz="1400" dirty="0">
                <a:latin typeface="Jameel Noori Nastaleeq" panose="02000503000000020004" pitchFamily="2" charset="-78"/>
                <a:cs typeface="Jameel Noori Nastaleeq" panose="02000503000000020004" pitchFamily="2" charset="-78"/>
              </a:rPr>
              <a:t>کے مزاج میں حرکت ہے تحریک ہے جب  حرکت رہتی ہے  </a:t>
            </a:r>
            <a:r>
              <a:rPr lang="ar-SA" sz="1400" dirty="0" smtClean="0">
                <a:latin typeface="Jameel Noori Nastaleeq" panose="02000503000000020004" pitchFamily="2" charset="-78"/>
                <a:cs typeface="Jameel Noori Nastaleeq" panose="02000503000000020004" pitchFamily="2" charset="-78"/>
              </a:rPr>
              <a:t>ہلچل</a:t>
            </a:r>
            <a:r>
              <a:rPr lang="ur-PK" sz="1400" dirty="0" smtClean="0">
                <a:latin typeface="Jameel Noori Nastaleeq" panose="02000503000000020004" pitchFamily="2" charset="-78"/>
                <a:cs typeface="Jameel Noori Nastaleeq" panose="02000503000000020004" pitchFamily="2" charset="-78"/>
              </a:rPr>
              <a:t> ہوتی ہے </a:t>
            </a:r>
            <a:r>
              <a:rPr lang="ar-SA" sz="140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اسلام کو پھیلانے کا </a:t>
            </a:r>
            <a:r>
              <a:rPr lang="ar-SA" sz="1400" dirty="0" smtClean="0">
                <a:latin typeface="Jameel Noori Nastaleeq" panose="02000503000000020004" pitchFamily="2" charset="-78"/>
                <a:cs typeface="Jameel Noori Nastaleeq" panose="02000503000000020004" pitchFamily="2" charset="-78"/>
              </a:rPr>
              <a:t>کام  </a:t>
            </a:r>
            <a:r>
              <a:rPr lang="ar-SA" sz="1400" dirty="0">
                <a:latin typeface="Jameel Noori Nastaleeq" panose="02000503000000020004" pitchFamily="2" charset="-78"/>
                <a:cs typeface="Jameel Noori Nastaleeq" panose="02000503000000020004" pitchFamily="2" charset="-78"/>
              </a:rPr>
              <a:t>ہو رہا ہوتا ہے </a:t>
            </a:r>
            <a:r>
              <a:rPr lang="ur-PK" sz="1400" dirty="0" smtClean="0">
                <a:latin typeface="Jameel Noori Nastaleeq" panose="02000503000000020004" pitchFamily="2" charset="-78"/>
                <a:cs typeface="Jameel Noori Nastaleeq" panose="02000503000000020004" pitchFamily="2" charset="-78"/>
              </a:rPr>
              <a:t>تو</a:t>
            </a:r>
            <a:r>
              <a:rPr lang="ur-PK" sz="1400" baseline="0" dirty="0" smtClean="0">
                <a:latin typeface="Jameel Noori Nastaleeq" panose="02000503000000020004" pitchFamily="2" charset="-78"/>
                <a:cs typeface="Jameel Noori Nastaleeq" panose="02000503000000020004" pitchFamily="2" charset="-78"/>
              </a:rPr>
              <a:t> </a:t>
            </a:r>
            <a:r>
              <a:rPr lang="ar-SA" sz="1400" dirty="0" smtClean="0">
                <a:latin typeface="Jameel Noori Nastaleeq" panose="02000503000000020004" pitchFamily="2" charset="-78"/>
                <a:cs typeface="Jameel Noori Nastaleeq" panose="02000503000000020004" pitchFamily="2" charset="-78"/>
              </a:rPr>
              <a:t>گندگی</a:t>
            </a:r>
            <a:r>
              <a:rPr lang="ur-PK" sz="1400" baseline="0" dirty="0" smtClean="0">
                <a:latin typeface="Jameel Noori Nastaleeq" panose="02000503000000020004" pitchFamily="2" charset="-78"/>
                <a:cs typeface="Jameel Noori Nastaleeq" panose="02000503000000020004" pitchFamily="2" charset="-78"/>
              </a:rPr>
              <a:t> </a:t>
            </a:r>
            <a:r>
              <a:rPr lang="ar-SA" sz="1400" dirty="0" smtClean="0">
                <a:latin typeface="Jameel Noori Nastaleeq" panose="02000503000000020004" pitchFamily="2" charset="-78"/>
                <a:cs typeface="Jameel Noori Nastaleeq" panose="02000503000000020004" pitchFamily="2" charset="-78"/>
              </a:rPr>
              <a:t>کنارے </a:t>
            </a:r>
            <a:r>
              <a:rPr lang="ar-SA" sz="1400" dirty="0">
                <a:latin typeface="Jameel Noori Nastaleeq" panose="02000503000000020004" pitchFamily="2" charset="-78"/>
                <a:cs typeface="Jameel Noori Nastaleeq" panose="02000503000000020004" pitchFamily="2" charset="-78"/>
              </a:rPr>
              <a:t>پر ہو جاتی ہے </a:t>
            </a:r>
            <a:r>
              <a:rPr lang="ur-PK" sz="1400" dirty="0" smtClean="0">
                <a:latin typeface="Jameel Noori Nastaleeq" panose="02000503000000020004" pitchFamily="2" charset="-78"/>
                <a:cs typeface="Jameel Noori Nastaleeq" panose="02000503000000020004" pitchFamily="2" charset="-78"/>
              </a:rPr>
              <a:t>ایسے</a:t>
            </a:r>
            <a:r>
              <a:rPr lang="ur-PK" sz="1400" baseline="0" dirty="0" smtClean="0">
                <a:latin typeface="Jameel Noori Nastaleeq" panose="02000503000000020004" pitchFamily="2" charset="-78"/>
                <a:cs typeface="Jameel Noori Nastaleeq" panose="02000503000000020004" pitchFamily="2" charset="-78"/>
              </a:rPr>
              <a:t> </a:t>
            </a:r>
            <a:r>
              <a:rPr lang="ar-SA" sz="1400" dirty="0" smtClean="0">
                <a:latin typeface="Jameel Noori Nastaleeq" panose="02000503000000020004" pitchFamily="2" charset="-78"/>
                <a:cs typeface="Jameel Noori Nastaleeq" panose="02000503000000020004" pitchFamily="2" charset="-78"/>
              </a:rPr>
              <a:t>معاشرے </a:t>
            </a:r>
            <a:r>
              <a:rPr lang="ar-SA" sz="1400" dirty="0">
                <a:latin typeface="Jameel Noori Nastaleeq" panose="02000503000000020004" pitchFamily="2" charset="-78"/>
                <a:cs typeface="Jameel Noori Nastaleeq" panose="02000503000000020004" pitchFamily="2" charset="-78"/>
              </a:rPr>
              <a:t>کا </a:t>
            </a:r>
            <a:r>
              <a:rPr lang="ar-SA" sz="1400" dirty="0" smtClean="0">
                <a:latin typeface="Jameel Noori Nastaleeq" panose="02000503000000020004" pitchFamily="2" charset="-78"/>
                <a:cs typeface="Jameel Noori Nastaleeq" panose="02000503000000020004" pitchFamily="2" charset="-78"/>
              </a:rPr>
              <a:t>تصور</a:t>
            </a:r>
            <a:r>
              <a:rPr lang="ur-PK" sz="1400" dirty="0" smtClean="0">
                <a:latin typeface="Jameel Noori Nastaleeq" panose="02000503000000020004" pitchFamily="2" charset="-78"/>
                <a:cs typeface="Jameel Noori Nastaleeq" panose="02000503000000020004" pitchFamily="2" charset="-78"/>
              </a:rPr>
              <a:t> کریں جہاں</a:t>
            </a:r>
            <a:r>
              <a:rPr lang="ar-SA" sz="1400" dirty="0" smtClean="0">
                <a:latin typeface="Jameel Noori Nastaleeq" panose="02000503000000020004" pitchFamily="2" charset="-78"/>
                <a:cs typeface="Jameel Noori Nastaleeq" panose="02000503000000020004" pitchFamily="2" charset="-78"/>
              </a:rPr>
              <a:t> کوئی</a:t>
            </a:r>
            <a:r>
              <a:rPr lang="ur-PK" sz="1400" dirty="0" smtClean="0">
                <a:latin typeface="Jameel Noori Nastaleeq" panose="02000503000000020004" pitchFamily="2" charset="-78"/>
                <a:cs typeface="Jameel Noori Nastaleeq" panose="02000503000000020004" pitchFamily="2" charset="-78"/>
              </a:rPr>
              <a:t> برائی کے خلاف </a:t>
            </a:r>
            <a:r>
              <a:rPr lang="ar-SA" sz="1400" dirty="0" smtClean="0">
                <a:latin typeface="Jameel Noori Nastaleeq" panose="02000503000000020004" pitchFamily="2" charset="-78"/>
                <a:cs typeface="Jameel Noori Nastaleeq" panose="02000503000000020004" pitchFamily="2" charset="-78"/>
              </a:rPr>
              <a:t> </a:t>
            </a:r>
            <a:r>
              <a:rPr lang="ar-SA" sz="1400" dirty="0">
                <a:latin typeface="Jameel Noori Nastaleeq" panose="02000503000000020004" pitchFamily="2" charset="-78"/>
                <a:cs typeface="Jameel Noori Nastaleeq" panose="02000503000000020004" pitchFamily="2" charset="-78"/>
              </a:rPr>
              <a:t>جہاد نہیں کوئی تحریک نہیں تو </a:t>
            </a:r>
            <a:r>
              <a:rPr lang="ur-PK" sz="1400" dirty="0" smtClean="0">
                <a:latin typeface="Jameel Noori Nastaleeq" panose="02000503000000020004" pitchFamily="2" charset="-78"/>
                <a:cs typeface="Jameel Noori Nastaleeq" panose="02000503000000020004" pitchFamily="2" charset="-78"/>
              </a:rPr>
              <a:t>ہر طرف</a:t>
            </a:r>
            <a:r>
              <a:rPr lang="ar-SA" sz="1400" dirty="0" smtClean="0">
                <a:latin typeface="Jameel Noori Nastaleeq" panose="02000503000000020004" pitchFamily="2" charset="-78"/>
                <a:cs typeface="Jameel Noori Nastaleeq" panose="02000503000000020004" pitchFamily="2" charset="-78"/>
              </a:rPr>
              <a:t> باطل</a:t>
            </a:r>
            <a:r>
              <a:rPr lang="ur-PK" sz="1400" baseline="0" dirty="0" smtClean="0">
                <a:latin typeface="Jameel Noori Nastaleeq" panose="02000503000000020004" pitchFamily="2" charset="-78"/>
                <a:cs typeface="Jameel Noori Nastaleeq" panose="02000503000000020004" pitchFamily="2" charset="-78"/>
              </a:rPr>
              <a:t> </a:t>
            </a:r>
            <a:r>
              <a:rPr lang="ar-SA" sz="1400" dirty="0" smtClean="0">
                <a:latin typeface="Jameel Noori Nastaleeq" panose="02000503000000020004" pitchFamily="2" charset="-78"/>
                <a:cs typeface="Jameel Noori Nastaleeq" panose="02000503000000020004" pitchFamily="2" charset="-78"/>
              </a:rPr>
              <a:t>نظر </a:t>
            </a:r>
            <a:r>
              <a:rPr lang="ar-SA" sz="1400" dirty="0">
                <a:latin typeface="Jameel Noori Nastaleeq" panose="02000503000000020004" pitchFamily="2" charset="-78"/>
                <a:cs typeface="Jameel Noori Nastaleeq" panose="02000503000000020004" pitchFamily="2" charset="-78"/>
              </a:rPr>
              <a:t>آنا شروع ہو جاتاہے  </a:t>
            </a:r>
            <a:r>
              <a:rPr lang="ur-PK" sz="1400" dirty="0" smtClean="0">
                <a:latin typeface="Jameel Noori Nastaleeq" panose="02000503000000020004" pitchFamily="2" charset="-78"/>
                <a:cs typeface="Jameel Noori Nastaleeq" panose="02000503000000020004" pitchFamily="2" charset="-78"/>
              </a:rPr>
              <a:t>چاروں</a:t>
            </a:r>
            <a:r>
              <a:rPr lang="ar-SA" sz="1400" dirty="0" smtClean="0">
                <a:latin typeface="Jameel Noori Nastaleeq" panose="02000503000000020004" pitchFamily="2" charset="-78"/>
                <a:cs typeface="Jameel Noori Nastaleeq" panose="02000503000000020004" pitchFamily="2" charset="-78"/>
              </a:rPr>
              <a:t> طرف </a:t>
            </a:r>
            <a:r>
              <a:rPr lang="ar-SA" sz="1400" dirty="0">
                <a:latin typeface="Jameel Noori Nastaleeq" panose="02000503000000020004" pitchFamily="2" charset="-78"/>
                <a:cs typeface="Jameel Noori Nastaleeq" panose="02000503000000020004" pitchFamily="2" charset="-78"/>
              </a:rPr>
              <a:t>باطل ہی باطل نظر آتا ہے اسی کی حوصلہ افزائی اور عزت افزائی ہوتی ہے گناہگاروں کو رول ماڈل بنا کر پیش کیا جاتا ہے لوگ ان گناہگاروں جیسا ہی بننا چاہتے ہیں گناہوں کے اندر سارافن سارے انٹرٹینمنٹ داخل کر دیا جاتا ہے</a:t>
            </a:r>
            <a:r>
              <a:rPr lang="ur-PK" sz="1400" dirty="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عموماًلوگوں کی یہ سوچ بن جاتی ہے </a:t>
            </a:r>
            <a:r>
              <a:rPr lang="ar-SA" sz="1400" dirty="0" smtClean="0">
                <a:latin typeface="Jameel Noori Nastaleeq" panose="02000503000000020004" pitchFamily="2" charset="-78"/>
                <a:cs typeface="Jameel Noori Nastaleeq" panose="02000503000000020004" pitchFamily="2" charset="-78"/>
              </a:rPr>
              <a:t>کہ </a:t>
            </a:r>
            <a:r>
              <a:rPr lang="ar-SA" sz="1400" dirty="0">
                <a:latin typeface="Jameel Noori Nastaleeq" panose="02000503000000020004" pitchFamily="2" charset="-78"/>
                <a:cs typeface="Jameel Noori Nastaleeq" panose="02000503000000020004" pitchFamily="2" charset="-78"/>
              </a:rPr>
              <a:t>جو گناہ نہیں </a:t>
            </a:r>
            <a:r>
              <a:rPr lang="ar-SA" sz="1400" dirty="0" smtClean="0">
                <a:latin typeface="Jameel Noori Nastaleeq" panose="02000503000000020004" pitchFamily="2" charset="-78"/>
                <a:cs typeface="Jameel Noori Nastaleeq" panose="02000503000000020004" pitchFamily="2" charset="-78"/>
              </a:rPr>
              <a:t>کرت</a:t>
            </a:r>
            <a:r>
              <a:rPr lang="ur-PK" sz="1400" dirty="0" smtClean="0">
                <a:latin typeface="Jameel Noori Nastaleeq" panose="02000503000000020004" pitchFamily="2" charset="-78"/>
                <a:cs typeface="Jameel Noori Nastaleeq" panose="02000503000000020004" pitchFamily="2" charset="-78"/>
              </a:rPr>
              <a:t>ے</a:t>
            </a:r>
            <a:r>
              <a:rPr lang="ar-SA" sz="1400" dirty="0" smtClean="0">
                <a:latin typeface="Jameel Noori Nastaleeq" panose="02000503000000020004" pitchFamily="2" charset="-78"/>
                <a:cs typeface="Jameel Noori Nastaleeq" panose="02000503000000020004" pitchFamily="2" charset="-78"/>
              </a:rPr>
              <a:t> </a:t>
            </a:r>
            <a:r>
              <a:rPr lang="ar-SA" sz="1400" dirty="0">
                <a:latin typeface="Jameel Noori Nastaleeq" panose="02000503000000020004" pitchFamily="2" charset="-78"/>
                <a:cs typeface="Jameel Noori Nastaleeq" panose="02000503000000020004" pitchFamily="2" charset="-78"/>
              </a:rPr>
              <a:t>جو قرآن </a:t>
            </a:r>
            <a:r>
              <a:rPr lang="ur-PK" sz="1400" dirty="0" smtClean="0">
                <a:latin typeface="Jameel Noori Nastaleeq" panose="02000503000000020004" pitchFamily="2" charset="-78"/>
                <a:cs typeface="Jameel Noori Nastaleeq" panose="02000503000000020004" pitchFamily="2" charset="-78"/>
              </a:rPr>
              <a:t>پڑھتے ہیں ان کے لئے زندگی </a:t>
            </a:r>
            <a:r>
              <a:rPr lang="ur-PK" sz="1400" dirty="0">
                <a:latin typeface="Jameel Noori Nastaleeq" panose="02000503000000020004" pitchFamily="2" charset="-78"/>
                <a:cs typeface="Jameel Noori Nastaleeq" panose="02000503000000020004" pitchFamily="2" charset="-78"/>
              </a:rPr>
              <a:t>کا </a:t>
            </a:r>
            <a:r>
              <a:rPr lang="ur-PK" sz="1400" dirty="0" smtClean="0">
                <a:latin typeface="Jameel Noori Nastaleeq" panose="02000503000000020004" pitchFamily="2" charset="-78"/>
                <a:cs typeface="Jameel Noori Nastaleeq" panose="02000503000000020004" pitchFamily="2" charset="-78"/>
              </a:rPr>
              <a:t>کوئی </a:t>
            </a:r>
            <a:r>
              <a:rPr lang="ar-SA" sz="1400" dirty="0" smtClean="0">
                <a:latin typeface="Jameel Noori Nastaleeq" panose="02000503000000020004" pitchFamily="2" charset="-78"/>
                <a:cs typeface="Jameel Noori Nastaleeq" panose="02000503000000020004" pitchFamily="2" charset="-78"/>
              </a:rPr>
              <a:t>مز</a:t>
            </a:r>
            <a:r>
              <a:rPr lang="ur-PK" sz="1400" dirty="0" smtClean="0">
                <a:latin typeface="Jameel Noori Nastaleeq" panose="02000503000000020004" pitchFamily="2" charset="-78"/>
                <a:cs typeface="Jameel Noori Nastaleeq" panose="02000503000000020004" pitchFamily="2" charset="-78"/>
              </a:rPr>
              <a:t>ہ</a:t>
            </a:r>
            <a:r>
              <a:rPr lang="ar-SA" sz="1400" dirty="0" smtClean="0">
                <a:latin typeface="Jameel Noori Nastaleeq" panose="02000503000000020004" pitchFamily="2" charset="-78"/>
                <a:cs typeface="Jameel Noori Nastaleeq" panose="02000503000000020004" pitchFamily="2" charset="-78"/>
              </a:rPr>
              <a:t> </a:t>
            </a:r>
            <a:r>
              <a:rPr lang="ar-SA" sz="1400" dirty="0">
                <a:latin typeface="Jameel Noori Nastaleeq" panose="02000503000000020004" pitchFamily="2" charset="-78"/>
                <a:cs typeface="Jameel Noori Nastaleeq" panose="02000503000000020004" pitchFamily="2" charset="-78"/>
              </a:rPr>
              <a:t>ہی </a:t>
            </a:r>
            <a:r>
              <a:rPr lang="ar-SA" sz="1400" dirty="0" smtClean="0">
                <a:latin typeface="Jameel Noori Nastaleeq" panose="02000503000000020004" pitchFamily="2" charset="-78"/>
                <a:cs typeface="Jameel Noori Nastaleeq" panose="02000503000000020004" pitchFamily="2" charset="-78"/>
              </a:rPr>
              <a:t>نہیں</a:t>
            </a:r>
            <a:r>
              <a:rPr lang="ur-PK" sz="1400" dirty="0" smtClean="0">
                <a:latin typeface="Jameel Noori Nastaleeq" panose="02000503000000020004" pitchFamily="2" charset="-78"/>
                <a:cs typeface="Jameel Noori Nastaleeq" panose="02000503000000020004" pitchFamily="2" charset="-78"/>
              </a:rPr>
              <a:t>، یہ بالکل غلط سوچ</a:t>
            </a:r>
            <a:r>
              <a:rPr lang="ur-PK" sz="1400" baseline="0" dirty="0" smtClean="0">
                <a:latin typeface="Jameel Noori Nastaleeq" panose="02000503000000020004" pitchFamily="2" charset="-78"/>
                <a:cs typeface="Jameel Noori Nastaleeq" panose="02000503000000020004" pitchFamily="2" charset="-78"/>
              </a:rPr>
              <a:t> ہوتی ہے کہ زندگی کالطف صرف گناہ اور اللہ کی نا فرمانی کے کاموں میں ہی ہے  اس سوچ کو بدلنے کے لئے جائز راستوں میں بہت کچھ کرنے کی ضرورت ہے مثبت </a:t>
            </a:r>
            <a:r>
              <a:rPr lang="ar-SA" sz="1400" dirty="0" smtClean="0">
                <a:latin typeface="Jameel Noori Nastaleeq" panose="02000503000000020004" pitchFamily="2" charset="-78"/>
                <a:cs typeface="Jameel Noori Nastaleeq" panose="02000503000000020004" pitchFamily="2" charset="-78"/>
              </a:rPr>
              <a:t>ہلچل </a:t>
            </a:r>
            <a:r>
              <a:rPr lang="ar-SA" sz="1400" dirty="0">
                <a:latin typeface="Jameel Noori Nastaleeq" panose="02000503000000020004" pitchFamily="2" charset="-78"/>
                <a:cs typeface="Jameel Noori Nastaleeq" panose="02000503000000020004" pitchFamily="2" charset="-78"/>
              </a:rPr>
              <a:t>بہت ضروری ہے اس کے بغیر کبھی بھی یہ سارا کچرا کنارے پر</a:t>
            </a:r>
            <a:r>
              <a:rPr lang="ur-PK" sz="1400" dirty="0">
                <a:latin typeface="Jameel Noori Nastaleeq" panose="02000503000000020004" pitchFamily="2" charset="-78"/>
                <a:cs typeface="Jameel Noori Nastaleeq" panose="02000503000000020004" pitchFamily="2" charset="-78"/>
              </a:rPr>
              <a:t> نہیں </a:t>
            </a:r>
            <a:r>
              <a:rPr lang="ar-SA" sz="1400" dirty="0">
                <a:latin typeface="Jameel Noori Nastaleeq" panose="02000503000000020004" pitchFamily="2" charset="-78"/>
                <a:cs typeface="Jameel Noori Nastaleeq" panose="02000503000000020004" pitchFamily="2" charset="-78"/>
              </a:rPr>
              <a:t> جائے </a:t>
            </a:r>
            <a:r>
              <a:rPr lang="ar-SA" sz="1400" dirty="0" smtClean="0">
                <a:latin typeface="Jameel Noori Nastaleeq" panose="02000503000000020004" pitchFamily="2" charset="-78"/>
                <a:cs typeface="Jameel Noori Nastaleeq" panose="02000503000000020004" pitchFamily="2" charset="-78"/>
              </a:rPr>
              <a:t>گا</a:t>
            </a:r>
            <a:r>
              <a:rPr lang="ur-PK" sz="1400" dirty="0" smtClean="0">
                <a:latin typeface="Jameel Noori Nastaleeq" panose="02000503000000020004" pitchFamily="2" charset="-78"/>
                <a:cs typeface="Jameel Noori Nastaleeq" panose="02000503000000020004" pitchFamily="2" charset="-78"/>
              </a:rPr>
              <a:t>۔</a:t>
            </a:r>
          </a:p>
          <a:p>
            <a:pPr algn="r" defTabSz="929305" rtl="1">
              <a:defRPr/>
            </a:pPr>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اور ویسے ہی جھاگ اُن دھاتوں پر بھی اٹھتے ہیں جنہیں زیور اور برتن وغیرہ بنانے کے لیے لوگ پگھلایا کرتے ہیں :</a:t>
            </a:r>
            <a:r>
              <a:rPr lang="ar-SA" sz="1400" dirty="0" smtClean="0">
                <a:latin typeface="Jameel Noori Nastaleeq" panose="02000503000000020004" pitchFamily="2" charset="-78"/>
                <a:cs typeface="Jameel Noori Nastaleeq" panose="02000503000000020004" pitchFamily="2" charset="-78"/>
              </a:rPr>
              <a:t>یعنی بھٹی جس کام کے لیے گرم کی جاتی ہے وہ تو ہے خالص دھات کو تپا کر کارآمد بنانا۔ مگر یہ کام جب بھی کیا جاتا ہے میل کچیل ضرور ابھر آتا ہے اور اس </a:t>
            </a:r>
            <a:r>
              <a:rPr lang="ur-PK" sz="1400" dirty="0" smtClean="0">
                <a:latin typeface="Jameel Noori Nastaleeq" panose="02000503000000020004" pitchFamily="2" charset="-78"/>
                <a:cs typeface="Jameel Noori Nastaleeq" panose="02000503000000020004" pitchFamily="2" charset="-78"/>
              </a:rPr>
              <a:t>طرح</a:t>
            </a:r>
            <a:r>
              <a:rPr lang="ur-PK" sz="1400" baseline="0" dirty="0" smtClean="0">
                <a:latin typeface="Jameel Noori Nastaleeq" panose="02000503000000020004" pitchFamily="2" charset="-78"/>
                <a:cs typeface="Jameel Noori Nastaleeq" panose="02000503000000020004" pitchFamily="2" charset="-78"/>
              </a:rPr>
              <a:t> ہوتا ہے</a:t>
            </a:r>
            <a:r>
              <a:rPr lang="ar-SA" sz="1400" dirty="0" smtClean="0">
                <a:latin typeface="Jameel Noori Nastaleeq" panose="02000503000000020004" pitchFamily="2" charset="-78"/>
                <a:cs typeface="Jameel Noori Nastaleeq" panose="02000503000000020004" pitchFamily="2" charset="-78"/>
              </a:rPr>
              <a:t>کہ کچھ دیر تک سطح پر بس وہی وہ نظر آتا رہتا ہے۔</a:t>
            </a:r>
            <a:r>
              <a:rPr lang="ur-PK" sz="1400" dirty="0" smtClean="0">
                <a:latin typeface="Jameel Noori Nastaleeq" panose="02000503000000020004" pitchFamily="2" charset="-78"/>
                <a:cs typeface="Jameel Noori Nastaleeq" panose="02000503000000020004" pitchFamily="2" charset="-78"/>
              </a:rPr>
              <a:t>کسی بھی معاشرے یا قوم میں جب اسلام پیش کیاجاتا ہے تو انسانوں</a:t>
            </a:r>
            <a:r>
              <a:rPr lang="ur-PK" sz="1400" baseline="0" dirty="0" smtClean="0">
                <a:latin typeface="Jameel Noori Nastaleeq" panose="02000503000000020004" pitchFamily="2" charset="-78"/>
                <a:cs typeface="Jameel Noori Nastaleeq" panose="02000503000000020004" pitchFamily="2" charset="-78"/>
              </a:rPr>
              <a:t> کے لئے آزمائش شروع ہو جاتی ہے جسے بھٹی کی مثال دی گئی ہے جس طرح بھٹی میں ڈال کر سونا خالص کیا جاتاہے اس ہی طرح آزمائش کی بھٹی میں ڈال کر لوگوں کو خالص کیا جاتاہے جس وقت لوگوں کو آزمایا جا رہا ہوتا ہے تو ایمان والے بظاہر دب جاتے ہیں نیچے ہو جاتے ہیں اور معاشرے میں اوپر وہ لوگ نظر آتے ہیں جن کا کردار اچھا نہیں ہوتا جو کوڑا کرکٹ کی مانند  ہوتے ہیں اور لگتا ہے کہ یہ معاشرے میں چھا گئے ہیں لیکن در حقیقت ایسا نہیں ہوتا ایک وقت آتا ہے کہ مومنین ہی غالب ہو جاتے ہیں ۔</a:t>
            </a:r>
          </a:p>
          <a:p>
            <a:pPr marL="0" marR="0" lvl="0" indent="0" algn="r" defTabSz="929305"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اس آیت میں دھاتوں کی مثال دی گئی ہے بالکل یہی بات ایک حدیث میں بھی بیان کی گئی ہے مفہوم حدیث ہے نبی اکرم ﷺ نے فرمایاکہ انسان  کانوں کی طرح ہوتے ہیں کچھ سونے کی کان ہوتے ہیں کچھ لوہے کی طرح ہوتے ہیں سب کا اپنا اپنا مقام اپنا اپنا فائدہ ہوتا ہے؛ سونے میں اور لوہے میں کوئی مقابلہ نہیں ہے اسی طرح ہر انسان کےاندر صلاحیت ہوتی ہے چاہیے کہ اپنی صلاحیت کو پہچانا جائے تاکہ پتہ چلے مجھے ان سے کیا کام لینا ہے ہو سکتا ہے کچھ انسان سونے کی طرح ہوں تو گولڈ سے کیا چیزیں بنائی جاتی ہیں؟ زیور وغیرہ بنایا جاتا ہے سونے سے کوئی توا یا چمٹا نہیں بناتااگر صرف سونا ہی ہو اور لوہا نہ ہو تو کتنی مشکل ہو ۔۔اوزار اور اسلحہ بنانے کے لئے لوہا بھی تو چاہیے دونوں کے استعمال مختلف ہوتے ہیں اسی طرح انسانوں کے اندر مختلف صلاحتیں ہیں اللہ نے  ہمیں بنایا ہے تو اللہ ہم سے ہماری صلاحیت کا حساب لے گا کہ تم نے اپنی صلاحیت کو کس کام میں لگایا؟ اسلام ہمیں خود شناسی کی دعوت دیتا ہے تم  سوچو تم کیا کر سکتے ہو؟ تم میں کیا خوبیاں ہیں؟ کیا تم میں وہ خوبی ہے کہ تم اسلام کی زینت کا کام کرو ؟ پھر اپنی صلاحیتوں کو اللہ کے لئےلگاؤ، اپنی بہترین صلاحیتوں کو تم اسلام کی طرف</a:t>
            </a:r>
            <a:r>
              <a:rPr kumimoji="0" lang="en-US"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attract</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کرنےکے لئےلگاؤ،ہر چیز کو خوبصورتی چاہیے تو اسلام کو بھی خوبصورتی چاہیے اسلام کو بھی تو حسن کی ضرورت ہے کہ اسلام کو اللہ کے پیغام کو خوبصورت، جدید طریقوں اور </a:t>
            </a:r>
            <a:r>
              <a:rPr kumimoji="0" lang="en-US"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technology </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کو استعمال کرتے ہوئے آگے پہنچایا جائے محسنوں کی ضرورت ہے جس کو اللہ نے جو صلاحیت دی ہے وہ لگائےکہ ہر ایک کی اپنی جگہ اہمیت ہے  </a:t>
            </a:r>
          </a:p>
          <a:p>
            <a:pPr marL="0" marR="0" lvl="0" indent="0" algn="r" defTabSz="929305"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کچھ صلاحتیں نظر آتی ہیں مثلاً اچھی طرح سے اپنی بات پہنچانے کی صلاحیت۔۔۔مگر کچھ  نظر نہیں آتیں  ہے وہ بھی اہم ہو تی ہیں ،جس میں صلاحیت ہو وہ ایڈمنسٹریشن کا کام سنبھالے </a:t>
            </a:r>
            <a:r>
              <a:rPr kumimoji="0" lang="en-US"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team work </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میں جب انسان کام کرنے کھڑا ہوتا ہے تو اس کو پتہ چلتا ہے کہ میرا ٹیلنٹ کیا ہے میں کیا کام کر سکتی ہوں اور ہر شخص اپنی جگہ ضروری ہے۔۔ </a:t>
            </a:r>
          </a:p>
          <a:p>
            <a:pPr marL="0" marR="0" lvl="0" indent="0" algn="r" defTabSz="929305"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اس جگہ کی مثال لے لیجئے کسی کو تو یہاں جھاڑو دینی ہے کسی کو تو کرسیاں لگانی ہیں کسی کو </a:t>
            </a:r>
            <a:r>
              <a:rPr kumimoji="0" lang="en-US"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organize </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کرنا ہے کوئی آ کر بیٹھے گا کوئی آ کر بولے گا کوئی انتظام سنبھالے گا کوئی پڑھائے گا کوئی پڑھے گا سب مل جل کر کام کریں گے  تو  گھٹیا کوئی نہیں اپنی صلاحیت کے حساب سے اپنے آپ کو لگا لیجیے۔</a:t>
            </a:r>
            <a:r>
              <a:rPr kumimoji="0" lang="ar-SA"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ہمیں اب </a:t>
            </a:r>
            <a:r>
              <a:rPr kumimoji="0" lang="en-US"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confident Muslims</a:t>
            </a:r>
            <a:r>
              <a:rPr kumimoji="0" lang="ar-SA"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چاہی</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ں جو </a:t>
            </a:r>
            <a:r>
              <a:rPr kumimoji="0" lang="ar-SA"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سر بلند کرکے اپنے </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اعمال،</a:t>
            </a:r>
            <a:r>
              <a:rPr kumimoji="0" lang="ar-SA"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گفتگو کے ذریعےفخر </a:t>
            </a:r>
            <a:r>
              <a:rPr kumimoji="0" lang="ar-SA"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سے </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بتائے</a:t>
            </a:r>
            <a:r>
              <a:rPr kumimoji="0" lang="ar-SA"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کہ میں مسلمان ہوں </a:t>
            </a:r>
            <a:r>
              <a:rPr kumimoji="0" lang="ar-SA" sz="1400" b="0" i="0" u="none" strike="noStrike" kern="1200" cap="none" spc="0" normalizeH="0" baseline="0" noProof="0" dirty="0" smtClean="0">
                <a:ln>
                  <a:noFill/>
                </a:ln>
                <a:solidFill>
                  <a:prstClr val="black"/>
                </a:solidFill>
                <a:effectLst/>
                <a:uLnTx/>
                <a:uFillTx/>
                <a:latin typeface="+mn-lt"/>
                <a:ea typeface="+mn-ea"/>
                <a:cs typeface="+mn-cs"/>
              </a:rPr>
              <a:t> </a:t>
            </a:r>
            <a:endParaRPr kumimoji="0" lang="en-US"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682BC4A2-0DA6-4AEA-A52C-8BA440D3ADD0}" type="slidenum">
              <a:rPr lang="en-US" smtClean="0"/>
              <a:t>12</a:t>
            </a:fld>
            <a:endParaRPr lang="en-US"/>
          </a:p>
        </p:txBody>
      </p:sp>
      <p:sp>
        <p:nvSpPr>
          <p:cNvPr id="5" name="Date Placeholder 4"/>
          <p:cNvSpPr>
            <a:spLocks noGrp="1"/>
          </p:cNvSpPr>
          <p:nvPr>
            <p:ph type="dt" idx="11"/>
          </p:nvPr>
        </p:nvSpPr>
        <p:spPr/>
        <p:txBody>
          <a:bodyPr/>
          <a:lstStyle/>
          <a:p>
            <a:fld id="{0868F96D-B96F-4910-8B49-C0CD6F3801DF}" type="datetime1">
              <a:rPr lang="en-US" smtClean="0"/>
              <a:t>3/19/2020</a:t>
            </a:fld>
            <a:endParaRPr lang="en-US"/>
          </a:p>
        </p:txBody>
      </p:sp>
    </p:spTree>
    <p:extLst>
      <p:ext uri="{BB962C8B-B14F-4D97-AF65-F5344CB8AC3E}">
        <p14:creationId xmlns:p14="http://schemas.microsoft.com/office/powerpoint/2010/main" val="1861750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1"/>
            <a:r>
              <a:rPr lang="ur-PK" sz="1400" b="1" dirty="0">
                <a:latin typeface="Jameel Noori Nastaleeq" panose="02000503000000020004" pitchFamily="2" charset="-78"/>
                <a:cs typeface="Jameel Noori Nastaleeq" panose="02000503000000020004" pitchFamily="2" charset="-78"/>
              </a:rPr>
              <a:t>جن لوگوں نے اپنے رب کی دعوت قبول کر لی ہے اُن کے لیے بھلائی ہے اور جنہوں نے اسے قبول نہ کیا وہ اگر زمین کی ساری دولت کے بھی مالک ہوں اور اتنی ہی اور فراہم کر لیں تو وہ خدا کی پکڑ سے بچنے کے لیے اس سب کو فدیہ میں دے ڈالنے پر تیا ر ہو جائیں گے یہ وہ لوگ ہیں جن سے بری طرح حساب لیا جائے گا اور اُن کا ٹھکانہ جہنم ہے، بہت ہی برا ٹھکانا (</a:t>
            </a:r>
            <a:r>
              <a:rPr lang="ur-PK" sz="1400" b="1" dirty="0">
                <a:latin typeface="Jameel Noori Nastaleeq" panose="02000503000000020004" pitchFamily="2" charset="-78"/>
                <a:cs typeface="Jameel Noori Nastaleeq" panose="02000503000000020004" pitchFamily="2" charset="-78"/>
                <a:hlinkClick r:id="rId3"/>
              </a:rPr>
              <a:t>18</a:t>
            </a:r>
            <a:r>
              <a:rPr lang="ur-PK" sz="1400" b="1" dirty="0">
                <a:latin typeface="Jameel Noori Nastaleeq" panose="02000503000000020004" pitchFamily="2" charset="-78"/>
                <a:cs typeface="Jameel Noori Nastaleeq" panose="02000503000000020004" pitchFamily="2" charset="-78"/>
              </a:rPr>
              <a:t>) بھلا یہ کس طرح ممکن ہے کہ وہ شخص جو تمہارے رب کی اِس کتاب کو جو اس نے تم پر نازل کی ہے حق جانتا ہے، اور وہ شخص جو اس حقیقت کی طرف سے اندھا ہے، دونوں یکساں ہو جائیں؟ نصیحت تو دانش مند لوگ ہی قبول کیا کرتے ہیں (19)</a:t>
            </a:r>
          </a:p>
          <a:p>
            <a:pPr algn="ctr" rtl="1"/>
            <a:r>
              <a:rPr lang="ar-SA" sz="1400" dirty="0" smtClean="0">
                <a:latin typeface="Jameel Noori Nastaleeq" panose="02000503000000020004" pitchFamily="2" charset="-78"/>
                <a:cs typeface="Jameel Noori Nastaleeq" panose="02000503000000020004" pitchFamily="2" charset="-78"/>
              </a:rPr>
              <a:t>جن </a:t>
            </a:r>
            <a:r>
              <a:rPr lang="ar-SA" sz="1400" dirty="0">
                <a:latin typeface="Jameel Noori Nastaleeq" panose="02000503000000020004" pitchFamily="2" charset="-78"/>
                <a:cs typeface="Jameel Noori Nastaleeq" panose="02000503000000020004" pitchFamily="2" charset="-78"/>
              </a:rPr>
              <a:t>کے اپنے دل اور دماغ </a:t>
            </a:r>
            <a:r>
              <a:rPr lang="ur-PK" sz="1400" dirty="0" smtClean="0">
                <a:latin typeface="Jameel Noori Nastaleeq" panose="02000503000000020004" pitchFamily="2" charset="-78"/>
                <a:cs typeface="Jameel Noori Nastaleeq" panose="02000503000000020004" pitchFamily="2" charset="-78"/>
              </a:rPr>
              <a:t>گمراہی کے </a:t>
            </a:r>
            <a:r>
              <a:rPr lang="ar-SA" sz="1400" dirty="0" smtClean="0">
                <a:latin typeface="Jameel Noori Nastaleeq" panose="02000503000000020004" pitchFamily="2" charset="-78"/>
                <a:cs typeface="Jameel Noori Nastaleeq" panose="02000503000000020004" pitchFamily="2" charset="-78"/>
              </a:rPr>
              <a:t>اندھیروں </a:t>
            </a:r>
            <a:r>
              <a:rPr lang="ar-SA" sz="1400" dirty="0">
                <a:latin typeface="Jameel Noori Nastaleeq" panose="02000503000000020004" pitchFamily="2" charset="-78"/>
                <a:cs typeface="Jameel Noori Nastaleeq" panose="02000503000000020004" pitchFamily="2" charset="-78"/>
              </a:rPr>
              <a:t>میں ڈوبے ہوئے ہیں وہ اندھیرے </a:t>
            </a:r>
            <a:r>
              <a:rPr lang="ur-PK" sz="1400" dirty="0" smtClean="0">
                <a:latin typeface="Jameel Noori Nastaleeq" panose="02000503000000020004" pitchFamily="2" charset="-78"/>
                <a:cs typeface="Jameel Noori Nastaleeq" panose="02000503000000020004" pitchFamily="2" charset="-78"/>
              </a:rPr>
              <a:t>اور گناہوں </a:t>
            </a:r>
            <a:r>
              <a:rPr lang="ar-SA" sz="1400" dirty="0" smtClean="0">
                <a:latin typeface="Jameel Noori Nastaleeq" panose="02000503000000020004" pitchFamily="2" charset="-78"/>
                <a:cs typeface="Jameel Noori Nastaleeq" panose="02000503000000020004" pitchFamily="2" charset="-78"/>
              </a:rPr>
              <a:t>میں </a:t>
            </a:r>
            <a:r>
              <a:rPr lang="ar-SA" sz="1400" dirty="0">
                <a:latin typeface="Jameel Noori Nastaleeq" panose="02000503000000020004" pitchFamily="2" charset="-78"/>
                <a:cs typeface="Jameel Noori Nastaleeq" panose="02000503000000020004" pitchFamily="2" charset="-78"/>
              </a:rPr>
              <a:t>خوش</a:t>
            </a:r>
            <a:r>
              <a:rPr lang="ur-PK" sz="1400" dirty="0">
                <a:latin typeface="Jameel Noori Nastaleeq" panose="02000503000000020004" pitchFamily="2" charset="-78"/>
                <a:cs typeface="Jameel Noori Nastaleeq" panose="02000503000000020004" pitchFamily="2" charset="-78"/>
              </a:rPr>
              <a:t> رہتے ہیں اپنی </a:t>
            </a:r>
            <a:r>
              <a:rPr lang="ar-SA" sz="1400" dirty="0">
                <a:latin typeface="Jameel Noori Nastaleeq" panose="02000503000000020004" pitchFamily="2" charset="-78"/>
                <a:cs typeface="Jameel Noori Nastaleeq" panose="02000503000000020004" pitchFamily="2" charset="-78"/>
              </a:rPr>
              <a:t> کوئی غلطی اپنی کوئی برائی کوئی خامی دیکھنا نہیں چاہتے </a:t>
            </a:r>
            <a:r>
              <a:rPr lang="ur-PK" sz="1400" dirty="0">
                <a:latin typeface="Jameel Noori Nastaleeq" panose="02000503000000020004" pitchFamily="2" charset="-78"/>
                <a:cs typeface="Jameel Noori Nastaleeq" panose="02000503000000020004" pitchFamily="2" charset="-78"/>
              </a:rPr>
              <a:t>،</a:t>
            </a:r>
            <a:r>
              <a:rPr lang="ar-SA" sz="1400" dirty="0">
                <a:latin typeface="Jameel Noori Nastaleeq" panose="02000503000000020004" pitchFamily="2" charset="-78"/>
                <a:cs typeface="Jameel Noori Nastaleeq" panose="02000503000000020004" pitchFamily="2" charset="-78"/>
              </a:rPr>
              <a:t>روشنی سے اور نور سے ان کو دشمنی </a:t>
            </a:r>
            <a:r>
              <a:rPr lang="ur-PK" sz="1400" dirty="0" smtClean="0">
                <a:latin typeface="Jameel Noori Nastaleeq" panose="02000503000000020004" pitchFamily="2" charset="-78"/>
                <a:cs typeface="Jameel Noori Nastaleeq" panose="02000503000000020004" pitchFamily="2" charset="-78"/>
              </a:rPr>
              <a:t>ہوتی </a:t>
            </a:r>
            <a:r>
              <a:rPr lang="ar-SA" sz="1400" dirty="0" smtClean="0">
                <a:latin typeface="Jameel Noori Nastaleeq" panose="02000503000000020004" pitchFamily="2" charset="-78"/>
                <a:cs typeface="Jameel Noori Nastaleeq" panose="02000503000000020004" pitchFamily="2" charset="-78"/>
              </a:rPr>
              <a:t>ہے </a:t>
            </a:r>
            <a:r>
              <a:rPr lang="ar-SA" sz="1400" dirty="0">
                <a:latin typeface="Jameel Noori Nastaleeq" panose="02000503000000020004" pitchFamily="2" charset="-78"/>
                <a:cs typeface="Jameel Noori Nastaleeq" panose="02000503000000020004" pitchFamily="2" charset="-78"/>
              </a:rPr>
              <a:t>ساری خرابی ساری برائی اسلام میں نظر آتی ہے قرآن میں نظر آتی </a:t>
            </a:r>
            <a:r>
              <a:rPr lang="ar-SA" sz="1400" dirty="0" smtClean="0">
                <a:latin typeface="Jameel Noori Nastaleeq" panose="02000503000000020004" pitchFamily="2" charset="-78"/>
                <a:cs typeface="Jameel Noori Nastaleeq" panose="02000503000000020004" pitchFamily="2" charset="-78"/>
              </a:rPr>
              <a:t>ہے</a:t>
            </a:r>
            <a:r>
              <a:rPr lang="ur-PK" sz="1400" dirty="0" smtClean="0">
                <a:latin typeface="Jameel Noori Nastaleeq" panose="02000503000000020004" pitchFamily="2" charset="-78"/>
                <a:cs typeface="Jameel Noori Nastaleeq" panose="02000503000000020004" pitchFamily="2" charset="-78"/>
              </a:rPr>
              <a:t>اگر </a:t>
            </a:r>
            <a:r>
              <a:rPr lang="ar-SA" sz="1400" dirty="0" smtClean="0">
                <a:latin typeface="Jameel Noori Nastaleeq" panose="02000503000000020004" pitchFamily="2" charset="-78"/>
                <a:cs typeface="Jameel Noori Nastaleeq" panose="02000503000000020004" pitchFamily="2" charset="-78"/>
              </a:rPr>
              <a:t>کوئی </a:t>
            </a:r>
            <a:r>
              <a:rPr lang="ar-SA" sz="1400" dirty="0">
                <a:latin typeface="Jameel Noori Nastaleeq" panose="02000503000000020004" pitchFamily="2" charset="-78"/>
                <a:cs typeface="Jameel Noori Nastaleeq" panose="02000503000000020004" pitchFamily="2" charset="-78"/>
              </a:rPr>
              <a:t>شخص روشنی کے بجائے اندھیروں میں رہنا پسند کریں آنکھوں والا ہونے کے بجائے اندھا رہنا پسند </a:t>
            </a:r>
            <a:r>
              <a:rPr lang="ar-SA" sz="1400" dirty="0" smtClean="0">
                <a:latin typeface="Jameel Noori Nastaleeq" panose="02000503000000020004" pitchFamily="2" charset="-78"/>
                <a:cs typeface="Jameel Noori Nastaleeq" panose="02000503000000020004" pitchFamily="2" charset="-78"/>
              </a:rPr>
              <a:t>کر</a:t>
            </a:r>
            <a:r>
              <a:rPr lang="ur-PK" sz="1400" dirty="0" smtClean="0">
                <a:latin typeface="Jameel Noori Nastaleeq" panose="02000503000000020004" pitchFamily="2" charset="-78"/>
                <a:cs typeface="Jameel Noori Nastaleeq" panose="02000503000000020004" pitchFamily="2" charset="-78"/>
              </a:rPr>
              <a:t>یں قرآن جیسی</a:t>
            </a:r>
            <a:r>
              <a:rPr lang="ur-PK" sz="1400" baseline="0" dirty="0" smtClean="0">
                <a:latin typeface="Jameel Noori Nastaleeq" panose="02000503000000020004" pitchFamily="2" charset="-78"/>
                <a:cs typeface="Jameel Noori Nastaleeq" panose="02000503000000020004" pitchFamily="2" charset="-78"/>
              </a:rPr>
              <a:t> سچی کتاب ہوتے ہوئے رہنمائی نہ لے </a:t>
            </a:r>
            <a:r>
              <a:rPr lang="ar-SA" sz="1400" dirty="0" smtClean="0">
                <a:latin typeface="Jameel Noori Nastaleeq" panose="02000503000000020004" pitchFamily="2" charset="-78"/>
                <a:cs typeface="Jameel Noori Nastaleeq" panose="02000503000000020004" pitchFamily="2" charset="-78"/>
              </a:rPr>
              <a:t>تو </a:t>
            </a:r>
            <a:r>
              <a:rPr lang="ur-PK" sz="1400" dirty="0" smtClean="0">
                <a:latin typeface="Jameel Noori Nastaleeq" panose="02000503000000020004" pitchFamily="2" charset="-78"/>
                <a:cs typeface="Jameel Noori Nastaleeq" panose="02000503000000020004" pitchFamily="2" charset="-78"/>
              </a:rPr>
              <a:t>ان کے </a:t>
            </a:r>
            <a:r>
              <a:rPr lang="ar-SA" sz="1400" dirty="0" smtClean="0">
                <a:latin typeface="Jameel Noori Nastaleeq" panose="02000503000000020004" pitchFamily="2" charset="-78"/>
                <a:cs typeface="Jameel Noori Nastaleeq" panose="02000503000000020004" pitchFamily="2" charset="-78"/>
              </a:rPr>
              <a:t> </a:t>
            </a:r>
            <a:r>
              <a:rPr lang="ar-SA" sz="1400" dirty="0">
                <a:latin typeface="Jameel Noori Nastaleeq" panose="02000503000000020004" pitchFamily="2" charset="-78"/>
                <a:cs typeface="Jameel Noori Nastaleeq" panose="02000503000000020004" pitchFamily="2" charset="-78"/>
              </a:rPr>
              <a:t>برابر نہیں ہوسکتے </a:t>
            </a:r>
            <a:r>
              <a:rPr lang="ur-PK" sz="1400" dirty="0" smtClean="0">
                <a:latin typeface="Jameel Noori Nastaleeq" panose="02000503000000020004" pitchFamily="2" charset="-78"/>
                <a:cs typeface="Jameel Noori Nastaleeq" panose="02000503000000020004" pitchFamily="2" charset="-78"/>
              </a:rPr>
              <a:t>، </a:t>
            </a:r>
            <a:r>
              <a:rPr lang="ar-SA" sz="1400" dirty="0" smtClean="0">
                <a:latin typeface="Jameel Noori Nastaleeq" panose="02000503000000020004" pitchFamily="2" charset="-78"/>
                <a:cs typeface="Jameel Noori Nastaleeq" panose="02000503000000020004" pitchFamily="2" charset="-78"/>
              </a:rPr>
              <a:t>جو </a:t>
            </a:r>
            <a:r>
              <a:rPr lang="ar-SA" sz="1400" dirty="0">
                <a:latin typeface="Jameel Noori Nastaleeq" panose="02000503000000020004" pitchFamily="2" charset="-78"/>
                <a:cs typeface="Jameel Noori Nastaleeq" panose="02000503000000020004" pitchFamily="2" charset="-78"/>
              </a:rPr>
              <a:t>لوگ بھرپور ایمان کی روشنی میں قرآن کی روشنی میں اپنا سفر طے کر رہے ہوتے ہیں </a:t>
            </a:r>
            <a:r>
              <a:rPr lang="ur-PK" sz="1400" dirty="0" smtClean="0">
                <a:latin typeface="Jameel Noori Nastaleeq" panose="02000503000000020004" pitchFamily="2" charset="-78"/>
                <a:cs typeface="Jameel Noori Nastaleeq" panose="02000503000000020004" pitchFamily="2" charset="-78"/>
              </a:rPr>
              <a:t>ان کی </a:t>
            </a:r>
            <a:r>
              <a:rPr lang="ar-SA" sz="1400" dirty="0" smtClean="0">
                <a:latin typeface="Jameel Noori Nastaleeq" panose="02000503000000020004" pitchFamily="2" charset="-78"/>
                <a:cs typeface="Jameel Noori Nastaleeq" panose="02000503000000020004" pitchFamily="2" charset="-78"/>
              </a:rPr>
              <a:t>زندگی ک</a:t>
            </a:r>
            <a:r>
              <a:rPr lang="ur-PK" sz="1400" dirty="0">
                <a:latin typeface="Jameel Noori Nastaleeq" panose="02000503000000020004" pitchFamily="2" charset="-78"/>
                <a:cs typeface="Jameel Noori Nastaleeq" panose="02000503000000020004" pitchFamily="2" charset="-78"/>
              </a:rPr>
              <a:t>ے </a:t>
            </a:r>
            <a:r>
              <a:rPr lang="ar-SA" sz="1400" dirty="0">
                <a:latin typeface="Jameel Noori Nastaleeq" panose="02000503000000020004" pitchFamily="2" charset="-78"/>
                <a:cs typeface="Jameel Noori Nastaleeq" panose="02000503000000020004" pitchFamily="2" charset="-78"/>
              </a:rPr>
              <a:t>معمولات </a:t>
            </a:r>
            <a:r>
              <a:rPr lang="ur-PK" sz="1400" dirty="0" smtClean="0">
                <a:latin typeface="Jameel Noori Nastaleeq" panose="02000503000000020004" pitchFamily="2" charset="-78"/>
                <a:cs typeface="Jameel Noori Nastaleeq" panose="02000503000000020004" pitchFamily="2" charset="-78"/>
              </a:rPr>
              <a:t>اور</a:t>
            </a:r>
            <a:r>
              <a:rPr lang="ur-PK" sz="1400" baseline="0" dirty="0" smtClean="0">
                <a:latin typeface="Jameel Noori Nastaleeq" panose="02000503000000020004" pitchFamily="2" charset="-78"/>
                <a:cs typeface="Jameel Noori Nastaleeq" panose="02000503000000020004" pitchFamily="2" charset="-78"/>
              </a:rPr>
              <a:t> اعمال </a:t>
            </a:r>
            <a:r>
              <a:rPr lang="ur-PK" sz="1400" dirty="0" smtClean="0">
                <a:latin typeface="Jameel Noori Nastaleeq" panose="02000503000000020004" pitchFamily="2" charset="-78"/>
                <a:cs typeface="Jameel Noori Nastaleeq" panose="02000503000000020004" pitchFamily="2" charset="-78"/>
              </a:rPr>
              <a:t>مختلف </a:t>
            </a:r>
            <a:r>
              <a:rPr lang="ur-PK" sz="1400" dirty="0">
                <a:latin typeface="Jameel Noori Nastaleeq" panose="02000503000000020004" pitchFamily="2" charset="-78"/>
                <a:cs typeface="Jameel Noori Nastaleeq" panose="02000503000000020004" pitchFamily="2" charset="-78"/>
              </a:rPr>
              <a:t>ہوتےہیں </a:t>
            </a:r>
            <a:r>
              <a:rPr lang="ar-SA" sz="1400" dirty="0">
                <a:latin typeface="Jameel Noori Nastaleeq" panose="02000503000000020004" pitchFamily="2" charset="-78"/>
                <a:cs typeface="Jameel Noori Nastaleeq" panose="02000503000000020004" pitchFamily="2" charset="-78"/>
              </a:rPr>
              <a:t>ان کا ذہن </a:t>
            </a:r>
            <a:r>
              <a:rPr lang="ur-PK" sz="1400" dirty="0">
                <a:latin typeface="Jameel Noori Nastaleeq" panose="02000503000000020004" pitchFamily="2" charset="-78"/>
                <a:cs typeface="Jameel Noori Nastaleeq" panose="02000503000000020004" pitchFamily="2" charset="-78"/>
              </a:rPr>
              <a:t>دین کو بہترین طریقے </a:t>
            </a:r>
            <a:r>
              <a:rPr lang="ur-PK" sz="1400" dirty="0" smtClean="0">
                <a:latin typeface="Jameel Noori Nastaleeq" panose="02000503000000020004" pitchFamily="2" charset="-78"/>
                <a:cs typeface="Jameel Noori Nastaleeq" panose="02000503000000020004" pitchFamily="2" charset="-78"/>
              </a:rPr>
              <a:t>سے سمجھ کر</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آگے </a:t>
            </a:r>
            <a:r>
              <a:rPr lang="ur-PK" sz="1400" dirty="0">
                <a:latin typeface="Jameel Noori Nastaleeq" panose="02000503000000020004" pitchFamily="2" charset="-78"/>
                <a:cs typeface="Jameel Noori Nastaleeq" panose="02000503000000020004" pitchFamily="2" charset="-78"/>
              </a:rPr>
              <a:t>بڑھانے کے لئے مسلسل کام کر رہا </a:t>
            </a:r>
            <a:r>
              <a:rPr lang="ur-PK" sz="1400" dirty="0" smtClean="0">
                <a:latin typeface="Jameel Noori Nastaleeq" panose="02000503000000020004" pitchFamily="2" charset="-78"/>
                <a:cs typeface="Jameel Noori Nastaleeq" panose="02000503000000020004" pitchFamily="2" charset="-78"/>
              </a:rPr>
              <a:t>ہوتاہے </a:t>
            </a:r>
            <a:r>
              <a:rPr lang="ar-SA" sz="1400" dirty="0" smtClean="0">
                <a:latin typeface="Jameel Noori Nastaleeq" panose="02000503000000020004" pitchFamily="2" charset="-78"/>
                <a:cs typeface="Jameel Noori Nastaleeq" panose="02000503000000020004" pitchFamily="2" charset="-78"/>
              </a:rPr>
              <a:t>ان </a:t>
            </a:r>
            <a:r>
              <a:rPr lang="ar-SA" sz="1400" dirty="0">
                <a:latin typeface="Jameel Noori Nastaleeq" panose="02000503000000020004" pitchFamily="2" charset="-78"/>
                <a:cs typeface="Jameel Noori Nastaleeq" panose="02000503000000020004" pitchFamily="2" charset="-78"/>
              </a:rPr>
              <a:t>کی ترجیحات مختلف ہوتی ہیں </a:t>
            </a:r>
            <a:r>
              <a:rPr lang="ur-PK" sz="1400" dirty="0" smtClean="0">
                <a:latin typeface="Jameel Noori Nastaleeq" panose="02000503000000020004" pitchFamily="2" charset="-78"/>
                <a:cs typeface="Jameel Noori Nastaleeq" panose="02000503000000020004" pitchFamily="2" charset="-78"/>
              </a:rPr>
              <a:t>اگلی</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آیت میں ایسے </a:t>
            </a:r>
            <a:r>
              <a:rPr lang="ur-PK" sz="1400" dirty="0">
                <a:latin typeface="Jameel Noori Nastaleeq" panose="02000503000000020004" pitchFamily="2" charset="-78"/>
                <a:cs typeface="Jameel Noori Nastaleeq" panose="02000503000000020004" pitchFamily="2" charset="-78"/>
              </a:rPr>
              <a:t>ہی لوگوں کا </a:t>
            </a:r>
            <a:r>
              <a:rPr lang="ar-SA" sz="1400" dirty="0">
                <a:latin typeface="Jameel Noori Nastaleeq" panose="02000503000000020004" pitchFamily="2" charset="-78"/>
                <a:cs typeface="Jameel Noori Nastaleeq" panose="02000503000000020004" pitchFamily="2" charset="-78"/>
              </a:rPr>
              <a:t> </a:t>
            </a:r>
            <a:r>
              <a:rPr lang="ur-PK" sz="1400" dirty="0">
                <a:latin typeface="Jameel Noori Nastaleeq" panose="02000503000000020004" pitchFamily="2" charset="-78"/>
                <a:cs typeface="Jameel Noori Nastaleeq" panose="02000503000000020004" pitchFamily="2" charset="-78"/>
              </a:rPr>
              <a:t>طرز عمل بتایا جا رہا ہے ۔</a:t>
            </a:r>
            <a:endParaRPr lang="ur-PK" sz="1400" b="1"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682BC4A2-0DA6-4AEA-A52C-8BA440D3ADD0}" type="slidenum">
              <a:rPr lang="en-US" smtClean="0"/>
              <a:t>13</a:t>
            </a:fld>
            <a:endParaRPr lang="en-US"/>
          </a:p>
        </p:txBody>
      </p:sp>
      <p:sp>
        <p:nvSpPr>
          <p:cNvPr id="5" name="Date Placeholder 4"/>
          <p:cNvSpPr>
            <a:spLocks noGrp="1"/>
          </p:cNvSpPr>
          <p:nvPr>
            <p:ph type="dt" idx="11"/>
          </p:nvPr>
        </p:nvSpPr>
        <p:spPr/>
        <p:txBody>
          <a:bodyPr/>
          <a:lstStyle/>
          <a:p>
            <a:fld id="{AB4962E6-3D45-4617-B422-06EE34956F2D}" type="datetime1">
              <a:rPr lang="en-US" smtClean="0"/>
              <a:t>3/19/2020</a:t>
            </a:fld>
            <a:endParaRPr lang="en-US"/>
          </a:p>
        </p:txBody>
      </p:sp>
    </p:spTree>
    <p:extLst>
      <p:ext uri="{BB962C8B-B14F-4D97-AF65-F5344CB8AC3E}">
        <p14:creationId xmlns:p14="http://schemas.microsoft.com/office/powerpoint/2010/main" val="3260624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929305" rtl="1">
              <a:defRPr/>
            </a:pPr>
            <a:r>
              <a:rPr lang="ur-PK" sz="1400" b="1" dirty="0">
                <a:solidFill>
                  <a:prstClr val="black"/>
                </a:solidFill>
                <a:latin typeface="Jameel Noori Nastaleeq" panose="02000503000000020004" pitchFamily="2" charset="-78"/>
                <a:cs typeface="Jameel Noori Nastaleeq" panose="02000503000000020004" pitchFamily="2" charset="-78"/>
              </a:rPr>
              <a:t>اور اُن کا طرز عمل یہ ہوتا ہے کہ اللہ کے ساتھ اپنے عہد کو پورا کرتے ہیں، اُسے مضبوط باندھنے کے بعد توڑ نہیں ڈالتے (20) اُن کی روش یہ ہوتی ہے کہ اللہ نے جن جن روابط کو برقرار رکھنے کا حکم دیا ہے انہیں برقرار رکھتے ہیں، اپنے رب سے ڈرتے ہیں اور اس بات کا خوف رکھتے ہیں کہ کہیں ان سے بری طرح حساب نہ لیا جائے (21) اُن کا حال یہ ہوتا ہے کہ اپنے رب کی رضا کے لیے صبر سے کام لیتے ہیں، نماز قائم کرتے ہیں، ہمارے دیے ہوئے رزق میں سے علانیہ اور پوشیدہ خرچ کرتے ہیں، </a:t>
            </a:r>
            <a:r>
              <a:rPr lang="ur-PK" sz="1400" b="1" dirty="0" smtClean="0">
                <a:solidFill>
                  <a:prstClr val="black"/>
                </a:solidFill>
                <a:latin typeface="Jameel Noori Nastaleeq" panose="02000503000000020004" pitchFamily="2" charset="-78"/>
                <a:cs typeface="Jameel Noori Nastaleeq" panose="02000503000000020004" pitchFamily="2" charset="-78"/>
              </a:rPr>
              <a:t>اور برائی </a:t>
            </a:r>
            <a:r>
              <a:rPr lang="ur-PK" sz="1400" b="1" dirty="0">
                <a:solidFill>
                  <a:prstClr val="black"/>
                </a:solidFill>
                <a:latin typeface="Jameel Noori Nastaleeq" panose="02000503000000020004" pitchFamily="2" charset="-78"/>
                <a:cs typeface="Jameel Noori Nastaleeq" panose="02000503000000020004" pitchFamily="2" charset="-78"/>
              </a:rPr>
              <a:t>کو بھلائی سے دفع کرتے ہیں آخرت کا گھر انہی لوگوں کے لیے ہے (22) یعنی ایسے باغ جو اُن کی ابدی قیام گاہ ہوں گے وہ خود بھی ان میں داخل ہوں گے اور ان کے آباؤ اجداد اور اُن کی بیویوں اور اُن کی اولاد میں سے جو جو صالح ہیں وہ بھی اُن کے ساتھ وہاں جائیں گے ملائکہ ہر طرف سے اُن کے استقبال کے لیے آئیں گے (23) اور اُن سے کہیں گے کہ "تم پر سلامتی ہے، تم نے دنیا میں جس طرح صبر سے کام لیا اُس کی بدولت آج تم اِس کے مستحق ہوئے ہو" پس کیا ہی خوب ہے یہ آخرت کا گھر! (24) رہے وہ لوگ جو اللہ کے عہد کو مضبوط باندھ لینے کے بعد توڑ ڈالتے ہیں، جو اُن رابطوں کو کاٹتے ہیں جنہیں اللہ نے جوڑنے کا حکم دیا ہے، اور جو زمین میں فساد پھیلاتے ہیں، وہ لعنت کے مستحق ہیں اور ان کے لیے آخرت میں بہت برا ٹھکانا ہے (25</a:t>
            </a:r>
            <a:r>
              <a:rPr lang="ur-PK" sz="1400" b="1" dirty="0" smtClean="0">
                <a:solidFill>
                  <a:prstClr val="black"/>
                </a:solidFill>
                <a:latin typeface="Jameel Noori Nastaleeq" panose="02000503000000020004" pitchFamily="2" charset="-78"/>
                <a:cs typeface="Jameel Noori Nastaleeq" panose="02000503000000020004" pitchFamily="2" charset="-78"/>
              </a:rPr>
              <a:t>)</a:t>
            </a:r>
            <a:endParaRPr lang="en-US" sz="1400" b="1" dirty="0" smtClean="0">
              <a:solidFill>
                <a:prstClr val="black"/>
              </a:solidFill>
              <a:latin typeface="Jameel Noori Nastaleeq" panose="02000503000000020004" pitchFamily="2" charset="-78"/>
              <a:cs typeface="Jameel Noori Nastaleeq" panose="02000503000000020004" pitchFamily="2" charset="-78"/>
            </a:endParaRPr>
          </a:p>
          <a:p>
            <a:pPr algn="r" defTabSz="929305" rtl="1">
              <a:defRPr/>
            </a:pPr>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اللہ کے ساتھ اپنے عہد کو پورا کرتے ہیں: </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یعنی ایمان لانے کے بعد وہ ہر اس حکم پر عمل کرتےہیں جو اللہ کی طرف سے آئے کیونکہ جو شخص کلمہ پڑھتا ہے وہ یہ عہد کرتاہے کہ اللہ کے سوا کوئی الہ نہیں ۔۔یعنی الہ نہ ہونے کے معنی یہ ہیں کوئی اور مالک اور حکم دینے والا نہیں اور جو ہمارا الہ ہے ہم اس کے حکم کے پابندہیں ۔</a:t>
            </a:r>
          </a:p>
          <a:p>
            <a:pPr marL="0" marR="0" lvl="0" indent="0" algn="r" defTabSz="929305"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اللہ نے جن جن روابط کو برقرار رکھنے کا حکم دیا ہے انہیں برقرار رکھتے ہیں: </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وہ ان روابط کو ان تعلقات کو برقرار رکھتے ہیں اہم رکھتے ہیں جن کا اللہ نے حکم دیا، رشتے داروں کے ساتھ بہت اچھا معاملہ کرتے ہیں بات بات میں قطع تعلق کرنے پر تیار نہیں ہو جاتےرشتہ داریوں کو جوڑنے کا بڑا اجر ہے </a:t>
            </a:r>
          </a:p>
          <a:p>
            <a:pPr marL="0" marR="0" lvl="0" indent="0" algn="r" defTabSz="929305"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رسول اللہ ﷺ نے فرمایا کہ : صلہ رحمی یہ نہیں کہ جو ہمارے ساتھ صلہ رحمی کرے ہم بھی اس ہی سے بنا کر رکھیں، صلہ رحمی تو وہ شخص کرتا ہے کہ جب  کوئی اس کے حقوق ادا نہ کرے تووہ پھربھی وہ صلہ رحمی کرے ۔۔</a:t>
            </a:r>
            <a:r>
              <a:rPr kumimoji="0" lang="ur-PK" sz="12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(بخاری اور مسلم) </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یہاں  پر رک کر ہم خاندان والوں اور رشتے داروں کے معاملات میں اپنا جائزہ لیتے ہیں ۔۔ کیا ہم دوستوں کو خاندان والو پر ترجیح تو نہین دے رہے ہوتے ؟ کتنی دفعہ ایسا ہوتا ہے کہ ہم خاندان کی تقریبات پر جانے سے انکار کر دیتے ہیں،سہیلیوں کی طرف جانے کے لئے ہمیشہ تیار رہتے ہیں ،خاندان والوں کی خوشی غمی میں شرکت نہیں کرتے اور نہ ان کی خیریت معلوم نہیں کرتے ہیں  دوست کی کہی ہوئی بات بری نہیں لگتی مگر خالہ اور پھوپھی کی کہی ہوئی باتوں پر ہم برا منا رہے ہوتے ہیں اور ان سے ملنے سے کترا رہے ہوتے ہیں ۔</a:t>
            </a:r>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a:t>
            </a:r>
            <a:endParaRPr lang="ur-PK" sz="1400" b="1" dirty="0" smtClean="0">
              <a:solidFill>
                <a:prstClr val="black"/>
              </a:solidFill>
              <a:latin typeface="Jameel Noori Nastaleeq" panose="02000503000000020004" pitchFamily="2" charset="-78"/>
              <a:cs typeface="Jameel Noori Nastaleeq" panose="02000503000000020004" pitchFamily="2" charset="-78"/>
            </a:endParaRPr>
          </a:p>
          <a:p>
            <a:pPr algn="r" defTabSz="929305" rtl="1">
              <a:defRPr/>
            </a:pPr>
            <a:r>
              <a:rPr lang="ur-PK" sz="1400" b="1" dirty="0" smtClean="0">
                <a:solidFill>
                  <a:prstClr val="black"/>
                </a:solidFill>
                <a:latin typeface="Jameel Noori Nastaleeq" panose="02000503000000020004" pitchFamily="2" charset="-78"/>
                <a:cs typeface="Jameel Noori Nastaleeq" panose="02000503000000020004" pitchFamily="2" charset="-78"/>
              </a:rPr>
              <a:t>اپنے رب سے ڈرتے ہیں اور اس بات کا خوف رکھتے ہیں کہ کہیں ان سے حساب نہ لیا جائے: </a:t>
            </a:r>
            <a:r>
              <a:rPr lang="ur-PK" sz="1400" b="0" dirty="0" smtClean="0">
                <a:solidFill>
                  <a:prstClr val="black"/>
                </a:solidFill>
                <a:latin typeface="Jameel Noori Nastaleeq" panose="02000503000000020004" pitchFamily="2" charset="-78"/>
                <a:cs typeface="Jameel Noori Nastaleeq" panose="02000503000000020004" pitchFamily="2" charset="-78"/>
              </a:rPr>
              <a:t>خشیت کے معنی</a:t>
            </a:r>
            <a:r>
              <a:rPr lang="ur-PK" sz="1400" b="0" baseline="0" dirty="0" smtClean="0">
                <a:solidFill>
                  <a:prstClr val="black"/>
                </a:solidFill>
                <a:latin typeface="Jameel Noori Nastaleeq" panose="02000503000000020004" pitchFamily="2" charset="-78"/>
                <a:cs typeface="Jameel Noori Nastaleeq" panose="02000503000000020004" pitchFamily="2" charset="-78"/>
              </a:rPr>
              <a:t> </a:t>
            </a:r>
            <a:r>
              <a:rPr lang="ur-PK" sz="1400" b="0" dirty="0" smtClean="0">
                <a:solidFill>
                  <a:prstClr val="black"/>
                </a:solidFill>
                <a:latin typeface="Jameel Noori Nastaleeq" panose="02000503000000020004" pitchFamily="2" charset="-78"/>
                <a:cs typeface="Jameel Noori Nastaleeq" panose="02000503000000020004" pitchFamily="2" charset="-78"/>
              </a:rPr>
              <a:t>کسی کی عزت</a:t>
            </a:r>
            <a:r>
              <a:rPr lang="en-US" sz="1400" b="0" dirty="0" smtClean="0">
                <a:solidFill>
                  <a:prstClr val="black"/>
                </a:solidFill>
                <a:latin typeface="Jameel Noori Nastaleeq" panose="02000503000000020004" pitchFamily="2" charset="-78"/>
                <a:cs typeface="Jameel Noori Nastaleeq" panose="02000503000000020004" pitchFamily="2" charset="-78"/>
              </a:rPr>
              <a:t> </a:t>
            </a:r>
            <a:r>
              <a:rPr lang="ur-PK" sz="1400" b="0" dirty="0" smtClean="0">
                <a:solidFill>
                  <a:prstClr val="black"/>
                </a:solidFill>
                <a:latin typeface="Jameel Noori Nastaleeq" panose="02000503000000020004" pitchFamily="2" charset="-78"/>
                <a:cs typeface="Jameel Noori Nastaleeq" panose="02000503000000020004" pitchFamily="2" charset="-78"/>
              </a:rPr>
              <a:t>اور</a:t>
            </a:r>
            <a:r>
              <a:rPr lang="ur-PK" sz="1400" b="0" baseline="0" dirty="0" smtClean="0">
                <a:solidFill>
                  <a:prstClr val="black"/>
                </a:solidFill>
                <a:latin typeface="Jameel Noori Nastaleeq" panose="02000503000000020004" pitchFamily="2" charset="-78"/>
                <a:cs typeface="Jameel Noori Nastaleeq" panose="02000503000000020004" pitchFamily="2" charset="-78"/>
              </a:rPr>
              <a:t> محبت</a:t>
            </a:r>
            <a:r>
              <a:rPr lang="ur-PK" sz="1400" b="0" dirty="0" smtClean="0">
                <a:solidFill>
                  <a:prstClr val="black"/>
                </a:solidFill>
                <a:latin typeface="Jameel Noori Nastaleeq" panose="02000503000000020004" pitchFamily="2" charset="-78"/>
                <a:cs typeface="Jameel Noori Nastaleeq" panose="02000503000000020004" pitchFamily="2" charset="-78"/>
              </a:rPr>
              <a:t> کی وجہ سے ڈرنا ہے عاجز</a:t>
            </a:r>
            <a:r>
              <a:rPr lang="ur-PK" sz="1400" b="0" baseline="0" dirty="0" smtClean="0">
                <a:solidFill>
                  <a:prstClr val="black"/>
                </a:solidFill>
                <a:latin typeface="Jameel Noori Nastaleeq" panose="02000503000000020004" pitchFamily="2" charset="-78"/>
                <a:cs typeface="Jameel Noori Nastaleeq" panose="02000503000000020004" pitchFamily="2" charset="-78"/>
              </a:rPr>
              <a:t> اور</a:t>
            </a:r>
            <a:r>
              <a:rPr lang="ur-PK" sz="1400" b="0" dirty="0" smtClean="0">
                <a:solidFill>
                  <a:prstClr val="black"/>
                </a:solidFill>
                <a:latin typeface="Jameel Noori Nastaleeq" panose="02000503000000020004" pitchFamily="2" charset="-78"/>
                <a:cs typeface="Jameel Noori Nastaleeq" panose="02000503000000020004" pitchFamily="2" charset="-78"/>
              </a:rPr>
              <a:t>خوش مزاج ہوتے ہیں لوگوں کو حق سے بڑھ کر دینے والے ہوتے ہیں</a:t>
            </a:r>
          </a:p>
          <a:p>
            <a:pPr algn="r" defTabSz="929305" rtl="1">
              <a:defRPr/>
            </a:pPr>
            <a:r>
              <a:rPr lang="ur-PK" sz="1400" b="1" dirty="0" smtClean="0">
                <a:solidFill>
                  <a:prstClr val="black"/>
                </a:solidFill>
                <a:latin typeface="Jameel Noori Nastaleeq" panose="02000503000000020004" pitchFamily="2" charset="-78"/>
                <a:cs typeface="Jameel Noori Nastaleeq" panose="02000503000000020004" pitchFamily="2" charset="-78"/>
              </a:rPr>
              <a:t>برائی کو بھلائی سے دور کر دیتے ہیں:</a:t>
            </a:r>
            <a:r>
              <a:rPr lang="ur-PK" sz="1400" b="0" dirty="0" smtClean="0">
                <a:solidFill>
                  <a:prstClr val="black"/>
                </a:solidFill>
                <a:latin typeface="Jameel Noori Nastaleeq" panose="02000503000000020004" pitchFamily="2" charset="-78"/>
                <a:cs typeface="Jameel Noori Nastaleeq" panose="02000503000000020004" pitchFamily="2" charset="-78"/>
              </a:rPr>
              <a:t>لوگوں کے برے روپے کا جواب برائی سے نہیں دیتے اچھے کے ساتھ اچھا بنے رہنا تو برابر کا بدلہ ہے برے کے ساتھ اچھا بننا اعلی درجے کی نیکی ہے اس</a:t>
            </a:r>
            <a:r>
              <a:rPr lang="ur-PK" sz="1400" b="0" baseline="0" dirty="0" smtClean="0">
                <a:solidFill>
                  <a:prstClr val="black"/>
                </a:solidFill>
                <a:latin typeface="Jameel Noori Nastaleeq" panose="02000503000000020004" pitchFamily="2" charset="-78"/>
                <a:cs typeface="Jameel Noori Nastaleeq" panose="02000503000000020004" pitchFamily="2" charset="-78"/>
              </a:rPr>
              <a:t> لیے</a:t>
            </a:r>
            <a:r>
              <a:rPr lang="ur-PK" sz="1400" b="0" dirty="0" smtClean="0">
                <a:solidFill>
                  <a:prstClr val="black"/>
                </a:solidFill>
                <a:latin typeface="Jameel Noori Nastaleeq" panose="02000503000000020004" pitchFamily="2" charset="-78"/>
                <a:cs typeface="Jameel Noori Nastaleeq" panose="02000503000000020004" pitchFamily="2" charset="-78"/>
              </a:rPr>
              <a:t>احسان کا رویہ اختیار کیا جائے حدیث میں مضمون آتا ہے کہ”تم اپنے طرز عمل کو لوگوں کے طرزِ عمل کا تابع  بنا کر نہ رکھو۔ یہ کہنا غلط ہے کہ اگر لوگ بھلائی کریں گے تو ہم بھلائی کریں گے اور لوگ ظلم کریں گے تو ہم بھی ظلم کریں گے۔ تم اپنے نفس کو ایک قاعدے کا پابند بناؤ۔ اگر لوگ نیکی کریں تو نیکی کرو۔ اور اگر لوگ  تم سے بدسلوکی کریں تو تم ظلم نہ کرو۔“عقبہ بن عامر رضی اللہ عنہ کہتے ہیں میں رسول اللہ صلی اللہ علیہ وسلم کو ملا، تو میں نے آپ صلی اللہ علیہ وسلم کے ہاتھ کو تھام لیا، اور کہا: اللہ کے رسول! مجھے افضل ترین اعمال بتلائیے، آپ نے فرمایا: عقبہ! جو تم سے تعلق توڑے تم اس سے جوڑو، تم اُسے دو جو تمہیں محروم رکھنا چاہے، اور جو تم پر ظلم کرے اسے نظر انداز  کر دو ۔۔ایک اور روایت میں الفاظ ہیں:جو تم پر ظلم کرے اس کو معاف کردو۔(احمد، حاکم)</a:t>
            </a:r>
          </a:p>
          <a:p>
            <a:pPr algn="r" defTabSz="929305" rtl="1">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قیامت کے دن مومن کے میزان عمل میں سب سے وزنی جو چیز رکھی جائے گی اس کے اچھے اخلاق ہوں گے </a:t>
            </a:r>
          </a:p>
          <a:p>
            <a:pPr marL="0" marR="0" lvl="0" indent="0" algn="r" defTabSz="929305"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الحدیث: :" قیامت کے دن میزان میں کوئی چیز بھی اچھے اخلاق سے زیادہ وزنی نہ ہو گی۔ </a:t>
            </a:r>
            <a:r>
              <a:rPr kumimoji="0" lang="ur-PK" sz="12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(ابوداؤد، ترمذی) </a:t>
            </a:r>
          </a:p>
          <a:p>
            <a:pPr marL="0" marR="0" lvl="0" indent="0" algn="r" defTabSz="929305"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صبر، تحمل مزاجی ، بھلائی کرنا، اورمعاف کرنا بہترین صفات ہیں،</a:t>
            </a:r>
          </a:p>
          <a:p>
            <a:pPr marL="0" marR="0" lvl="0" indent="0" algn="r" defTabSz="929305"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زندگی میں اپنا اصول بنا لیں کہ درج بالا حدیث پر عمل کریں گے یہ نہیں کہ اگر لوگ نیکی کریں تونیکی کی جائے اور اگر لوگ آپ سے برا معاملہ کریں تو آپ بھی ان سے کٹ جائیں بدلہ لینے کے بجائے اپنے اچھے عمل پر قائم رہیں۔  </a:t>
            </a:r>
          </a:p>
          <a:p>
            <a:pPr marL="0" marR="0" lvl="0" indent="0" algn="r" defTabSz="929305" rtl="1" eaLnBrk="1" fontAlgn="auto" latinLnBrk="0" hangingPunct="1">
              <a:lnSpc>
                <a:spcPct val="100000"/>
              </a:lnSpc>
              <a:spcBef>
                <a:spcPts val="0"/>
              </a:spcBef>
              <a:spcAft>
                <a:spcPts val="0"/>
              </a:spcAft>
              <a:buClrTx/>
              <a:buSzTx/>
              <a:buFontTx/>
              <a:buNone/>
              <a:tabLst/>
              <a:defRPr/>
            </a:pPr>
            <a:endPar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pPr algn="r" defTabSz="929305" rtl="1">
              <a:defRPr/>
            </a:pPr>
            <a:endParaRPr lang="ur-PK" sz="1400" b="1" dirty="0" smtClean="0">
              <a:solidFill>
                <a:prstClr val="black"/>
              </a:solidFill>
              <a:latin typeface="Jameel Noori Nastaleeq" panose="02000503000000020004" pitchFamily="2" charset="-78"/>
              <a:cs typeface="Jameel Noori Nastaleeq" panose="02000503000000020004" pitchFamily="2" charset="-78"/>
            </a:endParaRPr>
          </a:p>
          <a:p>
            <a:pPr algn="r" defTabSz="929305" rtl="1">
              <a:defRPr/>
            </a:pPr>
            <a:endParaRPr lang="ur-PK" sz="1400" b="1" dirty="0" smtClean="0">
              <a:solidFill>
                <a:prstClr val="black"/>
              </a:solidFill>
              <a:latin typeface="Jameel Noori Nastaleeq" panose="02000503000000020004" pitchFamily="2" charset="-78"/>
              <a:cs typeface="Jameel Noori Nastaleeq" panose="02000503000000020004" pitchFamily="2" charset="-78"/>
            </a:endParaRPr>
          </a:p>
          <a:p>
            <a:pPr algn="ctr" defTabSz="929305" rtl="1">
              <a:defRPr/>
            </a:pPr>
            <a:endParaRPr lang="ur-PK" sz="1400" b="1" dirty="0">
              <a:solidFill>
                <a:prstClr val="black"/>
              </a:solidFill>
              <a:latin typeface="Jameel Noori Nastaleeq" panose="02000503000000020004" pitchFamily="2" charset="-78"/>
              <a:cs typeface="Jameel Noori Nastaleeq" panose="02000503000000020004" pitchFamily="2" charset="-78"/>
            </a:endParaRPr>
          </a:p>
          <a:p>
            <a:pPr defTabSz="929305">
              <a:defRPr/>
            </a:pPr>
            <a:endParaRPr lang="en-US" sz="1400" dirty="0">
              <a:solidFill>
                <a:prstClr val="black"/>
              </a:solidFill>
              <a:latin typeface="Jameel Noori Nastaleeq" panose="02000503000000020004" pitchFamily="2" charset="-78"/>
              <a:cs typeface="Jameel Noori Nastaleeq" panose="02000503000000020004" pitchFamily="2" charset="-78"/>
            </a:endParaRPr>
          </a:p>
          <a:p>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682BC4A2-0DA6-4AEA-A52C-8BA440D3ADD0}" type="slidenum">
              <a:rPr lang="en-US" smtClean="0"/>
              <a:t>14</a:t>
            </a:fld>
            <a:endParaRPr lang="en-US"/>
          </a:p>
        </p:txBody>
      </p:sp>
      <p:sp>
        <p:nvSpPr>
          <p:cNvPr id="5" name="Date Placeholder 4"/>
          <p:cNvSpPr>
            <a:spLocks noGrp="1"/>
          </p:cNvSpPr>
          <p:nvPr>
            <p:ph type="dt" idx="11"/>
          </p:nvPr>
        </p:nvSpPr>
        <p:spPr/>
        <p:txBody>
          <a:bodyPr/>
          <a:lstStyle/>
          <a:p>
            <a:fld id="{80F0D3F6-962E-495C-954F-C7D64631255C}" type="datetime1">
              <a:rPr lang="en-US" smtClean="0"/>
              <a:t>3/19/2020</a:t>
            </a:fld>
            <a:endParaRPr lang="en-US"/>
          </a:p>
        </p:txBody>
      </p:sp>
    </p:spTree>
    <p:extLst>
      <p:ext uri="{BB962C8B-B14F-4D97-AF65-F5344CB8AC3E}">
        <p14:creationId xmlns:p14="http://schemas.microsoft.com/office/powerpoint/2010/main" val="1921692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29305"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اللہ جس کو چاہتا ہے رزق کی فراخی بخشتا ہے اور جسے چاہتا ہے کہ نپا تلا رزق دیتا ہے یہ لوگ دنیوی زندگی میں مگن ہیں، حالانکہ د نیا کی زندگی آخرت کے مقابلے میں ایک متاع قلیل کے سوا کچھ بھی نہیں (26) یہ لوگ جنہوں نے (رسالت محمدیؐ کو ماننے سے) انکار کر دیا ہے کہتے ہیں "اِس شخص پر اِس کے رب کی طرف سے کوئی نشانی کیوں نہ اتری" کہو، اللہ جسے چاہتا ہے گمراہ کر دیتا ہے اور وہ اپنی طرف آنے کا راستہ اُسی کو دکھاتا ہے جو اُس کی طرف رجوع کرے (27)  (سورہ الرعد)</a:t>
            </a:r>
          </a:p>
          <a:p>
            <a:pPr marL="0" marR="0" lvl="0" indent="0" algn="r" defTabSz="929305"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a:t>
            </a:r>
          </a:p>
          <a:p>
            <a:pPr marL="0" marR="0" lvl="0" indent="0" algn="r" defTabSz="929305"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رزق کی فراخی اور نپا تلا رزق :</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یہ اللہ تعالیٰ کا امتحان ہے کہ وہ کچھ لوگوں کو زیادہ مال دے کر آزماتا ہے اور کچھ لوگوں کو کم مال ،نپا تلا رزق دے کر آزماتا ہے وہ یہ امتحان لیتا ہے کہ دونوں حالتوں میں انسان اللہ کا کتنا شکر گزار ہوتا ہے اور اپنے مال میں سے کتنا اللہ کے راستے میں نکالتا ہے رزق کم ہو یا زیادہ دونوں حالتوں میں کچھ نہ کچھ اللہ کی راہ میں ضرور دیا جائے ۔اللہ نے تقدیر میں جو لکھا ہے وہ مل کر رہے گا جس کے پاس جتنا زیادہ ہے اس کی ذمہ داری زیادہ ہے اور اس کو چاہیے کہ اپنی نعمتوں کو جو اللہ نے دی ہیں صحیح راستے میں خرچ کرے ۔</a:t>
            </a:r>
          </a:p>
          <a:p>
            <a:pPr marL="0" marR="0" lvl="0" indent="0" algn="ctr" defTabSz="929305" rtl="1" eaLnBrk="1" fontAlgn="auto" latinLnBrk="0" hangingPunct="1">
              <a:lnSpc>
                <a:spcPct val="100000"/>
              </a:lnSpc>
              <a:spcBef>
                <a:spcPts val="0"/>
              </a:spcBef>
              <a:spcAft>
                <a:spcPts val="0"/>
              </a:spcAft>
              <a:buClrTx/>
              <a:buSzTx/>
              <a:buFontTx/>
              <a:buNone/>
              <a:tabLst/>
              <a:defRPr/>
            </a:pPr>
            <a:endPar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endParaRPr lang="en-US" dirty="0"/>
          </a:p>
        </p:txBody>
      </p:sp>
      <p:sp>
        <p:nvSpPr>
          <p:cNvPr id="4" name="Slide Number Placeholder 3"/>
          <p:cNvSpPr>
            <a:spLocks noGrp="1"/>
          </p:cNvSpPr>
          <p:nvPr>
            <p:ph type="sldNum" sz="quarter" idx="10"/>
          </p:nvPr>
        </p:nvSpPr>
        <p:spPr/>
        <p:txBody>
          <a:bodyPr/>
          <a:lstStyle/>
          <a:p>
            <a:fld id="{682BC4A2-0DA6-4AEA-A52C-8BA440D3ADD0}" type="slidenum">
              <a:rPr lang="en-US" smtClean="0"/>
              <a:t>15</a:t>
            </a:fld>
            <a:endParaRPr lang="en-US"/>
          </a:p>
        </p:txBody>
      </p:sp>
      <p:sp>
        <p:nvSpPr>
          <p:cNvPr id="5" name="Date Placeholder 4"/>
          <p:cNvSpPr>
            <a:spLocks noGrp="1"/>
          </p:cNvSpPr>
          <p:nvPr>
            <p:ph type="dt" idx="11"/>
          </p:nvPr>
        </p:nvSpPr>
        <p:spPr/>
        <p:txBody>
          <a:bodyPr/>
          <a:lstStyle/>
          <a:p>
            <a:fld id="{35E052CE-C4DE-4E82-9262-B67ED2E9C551}" type="datetime1">
              <a:rPr lang="en-US" smtClean="0"/>
              <a:t>3/19/2020</a:t>
            </a:fld>
            <a:endParaRPr lang="en-US"/>
          </a:p>
        </p:txBody>
      </p:sp>
    </p:spTree>
    <p:extLst>
      <p:ext uri="{BB962C8B-B14F-4D97-AF65-F5344CB8AC3E}">
        <p14:creationId xmlns:p14="http://schemas.microsoft.com/office/powerpoint/2010/main" val="1511576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b="1" dirty="0">
                <a:latin typeface="Jameel Noori Nastaleeq" panose="02000503000000020004" pitchFamily="2" charset="-78"/>
                <a:cs typeface="Jameel Noori Nastaleeq" panose="02000503000000020004" pitchFamily="2" charset="-78"/>
              </a:rPr>
              <a:t>ایسے ہی لوگ ہیں وہ جنہوں نے (اِس نبی کی دعوت کو) مان لیا اور اُن کے دلوں کو اللہ کی یاد سے اطمینان نصیب ہوتا ہے خبردار رہو! اللہ کی یاد ہی وہ چیز ہے جس سے دلوں کو اطمینان نصیب ہوا کرتا ہے (</a:t>
            </a:r>
            <a:r>
              <a:rPr lang="ur-PK" sz="1400" b="1" dirty="0">
                <a:latin typeface="Jameel Noori Nastaleeq" panose="02000503000000020004" pitchFamily="2" charset="-78"/>
                <a:cs typeface="Jameel Noori Nastaleeq" panose="02000503000000020004" pitchFamily="2" charset="-78"/>
                <a:hlinkClick r:id="rId3"/>
              </a:rPr>
              <a:t>28</a:t>
            </a:r>
            <a:r>
              <a:rPr lang="ur-PK" sz="1400" b="1" dirty="0">
                <a:latin typeface="Jameel Noori Nastaleeq" panose="02000503000000020004" pitchFamily="2" charset="-78"/>
                <a:cs typeface="Jameel Noori Nastaleeq" panose="02000503000000020004" pitchFamily="2" charset="-78"/>
              </a:rPr>
              <a:t>) پھر جن لوگوں نے دعوت حق کو مانا اور نیک عمل کیے وہ خوش نصیب ہیں اور ان کے لیے اچھا انجام ہے (29) (سورہ الرعد</a:t>
            </a:r>
            <a:r>
              <a:rPr lang="ur-PK" sz="1400" b="1" dirty="0" smtClean="0">
                <a:latin typeface="Jameel Noori Nastaleeq" panose="02000503000000020004" pitchFamily="2" charset="-78"/>
                <a:cs typeface="Jameel Noori Nastaleeq" panose="02000503000000020004" pitchFamily="2" charset="-78"/>
              </a:rPr>
              <a:t>)</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400" b="0" baseline="0" dirty="0" smtClean="0">
                <a:latin typeface="Jameel Noori Nastaleeq" panose="02000503000000020004" pitchFamily="2" charset="-78"/>
                <a:cs typeface="Jameel Noori Nastaleeq" panose="02000503000000020004" pitchFamily="2" charset="-78"/>
              </a:rPr>
              <a:t>جس سے محبت ہوتی ہے دھیان تو اسی کی طرف لگا رہتا ہے دل میں ہر وقت اسی کا خیال رہتاہے اسی طرح  جو لوگ اللہ سے محبت کرتے ہیں جنہوں نے اپنا رخ اللہ کی طرف کر لیا ہے اٹھتے بیٹھتے ہر وقت اللہ کو یاد کرتے ہیں </a:t>
            </a:r>
            <a:endParaRPr lang="en-US" sz="1400" b="1" dirty="0" smtClean="0">
              <a:latin typeface="Jameel Noori Nastaleeq" panose="02000503000000020004" pitchFamily="2" charset="-78"/>
              <a:cs typeface="Jameel Noori Nastaleeq" panose="02000503000000020004" pitchFamily="2" charset="-78"/>
            </a:endParaRPr>
          </a:p>
          <a:p>
            <a:pPr algn="r" rtl="1"/>
            <a:endParaRPr lang="en-US" sz="1400" b="1"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682BC4A2-0DA6-4AEA-A52C-8BA440D3ADD0}" type="slidenum">
              <a:rPr lang="en-US" smtClean="0"/>
              <a:t>16</a:t>
            </a:fld>
            <a:endParaRPr lang="en-US"/>
          </a:p>
        </p:txBody>
      </p:sp>
      <p:sp>
        <p:nvSpPr>
          <p:cNvPr id="5" name="Date Placeholder 4"/>
          <p:cNvSpPr>
            <a:spLocks noGrp="1"/>
          </p:cNvSpPr>
          <p:nvPr>
            <p:ph type="dt" idx="11"/>
          </p:nvPr>
        </p:nvSpPr>
        <p:spPr/>
        <p:txBody>
          <a:bodyPr/>
          <a:lstStyle/>
          <a:p>
            <a:fld id="{DC28D506-2D41-47B6-9205-97E66192179E}" type="datetime1">
              <a:rPr lang="en-US" smtClean="0"/>
              <a:t>3/19/2020</a:t>
            </a:fld>
            <a:endParaRPr lang="en-US"/>
          </a:p>
        </p:txBody>
      </p:sp>
    </p:spTree>
    <p:extLst>
      <p:ext uri="{BB962C8B-B14F-4D97-AF65-F5344CB8AC3E}">
        <p14:creationId xmlns:p14="http://schemas.microsoft.com/office/powerpoint/2010/main" val="3645051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اے محمدؐ، اِسی شان سے ہم نے تم کو رسول بنا کر بھیجا ہے، ایک ایسی قوم میں جس سے پہلے بہت سی قومیں گزر چکی ہیں، تاکہ تم اِن لوگوں کو وہ پیغام سناؤ جو ہم نے تم پر نازل کیا ہے، اِس حال میں کہ یہ اپنے نہایت مہربان خدا کے کافر بنے ہوئے ہیں اِن سے کہو کہ وہی میرا رب ہے، اُس کے سوا کوئی معبود نہیں ہے، اُسی پر میں نے بھروسہ کیا اور وہی میراملجاوماویٰ ہے (</a:t>
            </a:r>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hlinkClick r:id="rId3"/>
              </a:rPr>
              <a:t>30</a:t>
            </a:r>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a:t>
            </a:r>
          </a:p>
          <a:p>
            <a:pPr algn="r" rtl="1"/>
            <a:endPar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pPr algn="r" rtl="1"/>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ملجا و ماویٰ کے معنی : </a:t>
            </a:r>
            <a:r>
              <a:rPr lang="ur-PK" sz="1400" dirty="0" smtClean="0">
                <a:latin typeface="Jameel Noori Nastaleeq" panose="02000503000000020004" pitchFamily="2" charset="-78"/>
                <a:cs typeface="Jameel Noori Nastaleeq" panose="02000503000000020004" pitchFamily="2" charset="-78"/>
              </a:rPr>
              <a:t>پناہ ملنے کی جگہ ،مدد گار،پشت پناہ </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682BC4A2-0DA6-4AEA-A52C-8BA440D3ADD0}" type="slidenum">
              <a:rPr lang="en-US" smtClean="0"/>
              <a:t>17</a:t>
            </a:fld>
            <a:endParaRPr lang="en-US"/>
          </a:p>
        </p:txBody>
      </p:sp>
      <p:sp>
        <p:nvSpPr>
          <p:cNvPr id="5" name="Date Placeholder 4"/>
          <p:cNvSpPr>
            <a:spLocks noGrp="1"/>
          </p:cNvSpPr>
          <p:nvPr>
            <p:ph type="dt" idx="11"/>
          </p:nvPr>
        </p:nvSpPr>
        <p:spPr/>
        <p:txBody>
          <a:bodyPr/>
          <a:lstStyle/>
          <a:p>
            <a:fld id="{7BDAA5D7-2278-4605-B7F0-3F31E1C90734}" type="datetime1">
              <a:rPr lang="en-US" smtClean="0"/>
              <a:t>3/19/2020</a:t>
            </a:fld>
            <a:endParaRPr lang="en-US"/>
          </a:p>
        </p:txBody>
      </p:sp>
    </p:spTree>
    <p:extLst>
      <p:ext uri="{BB962C8B-B14F-4D97-AF65-F5344CB8AC3E}">
        <p14:creationId xmlns:p14="http://schemas.microsoft.com/office/powerpoint/2010/main" val="2408043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b="1" dirty="0" smtClean="0">
                <a:effectLst/>
                <a:latin typeface="Jameel Noori Nastaleeq" panose="02000503000000020004" pitchFamily="2" charset="-78"/>
                <a:cs typeface="Jameel Noori Nastaleeq" panose="02000503000000020004" pitchFamily="2" charset="-78"/>
              </a:rPr>
              <a:t>اور کیا ہو جاتا اگر کوئی ایسا قرآن اتار دیا جاتا جس کے زور سے پہاڑ چلنے لگتے، یا زمین شق ہو جاتی، یا مُردے قبروں سے نکل کر بولنے لگتے؟ (اس طرح کی نشانیاں دکھا دینا کچھ مشکل نہیں ہے) بلکہ سارا اختیار ہی اللہ کے ہاتھ میں ہے پھر کیا اہل ایمان (ابھی تک کفار کی طلب کے جواب میں کسی نشانی کے ظہور کی آس لگا ئے بیٹھے ہیں اور وہ یہ جان کر) مایوس نہیں ہو گئے کہ اگر اللہ چاہتا تو سارے انسانوں کو ہدایت دے دیتا؟ جن لوگوں نے خدا کے ساتھ کفر کا رویہ اختیار کر ر کھا ہے اُن پر ان کے کرتوتوں کی وجہ سے کوئی نہ کوئی آفت آتی ہی رہتی ہے، یا ان کے گھر کے قریب کہیں نازل ہوتی ہے یہ سلسلہ چلتا رہے گا یہاں تک کہ اللہ کا وعدہ آن پورا ہو یقیناً اللہ اپنے وعدے کی خلاف ورزی نہیں کرتا (</a:t>
            </a:r>
            <a:r>
              <a:rPr lang="ur-PK" sz="1400" b="1" dirty="0" smtClean="0">
                <a:effectLst/>
                <a:latin typeface="Jameel Noori Nastaleeq" panose="02000503000000020004" pitchFamily="2" charset="-78"/>
                <a:cs typeface="Jameel Noori Nastaleeq" panose="02000503000000020004" pitchFamily="2" charset="-78"/>
                <a:hlinkClick r:id="rId3"/>
              </a:rPr>
              <a:t>31</a:t>
            </a:r>
            <a:r>
              <a:rPr lang="ur-PK" sz="1400" b="1" dirty="0" smtClean="0">
                <a:effectLst/>
                <a:latin typeface="Jameel Noori Nastaleeq" panose="02000503000000020004" pitchFamily="2" charset="-78"/>
                <a:cs typeface="Jameel Noori Nastaleeq" panose="02000503000000020004" pitchFamily="2" charset="-78"/>
              </a:rPr>
              <a:t>) تم سے پہلے بھی بہت سے رسولوں کا مذاق اڑایا جا چکا ہے، مگر میں نے ہمیشہ منکر ین کو ڈھیل دی اور آخر کار ان کو پکڑ لیا، پھر دیکھ لو کہ میری سزا کیسی سخت تھی (32)</a:t>
            </a:r>
          </a:p>
          <a:p>
            <a:pPr algn="r" rtl="1"/>
            <a:r>
              <a:rPr lang="ur-PK" sz="1400" b="0" dirty="0" smtClean="0">
                <a:effectLst/>
                <a:latin typeface="Jameel Noori Nastaleeq" panose="02000503000000020004" pitchFamily="2" charset="-78"/>
                <a:cs typeface="Jameel Noori Nastaleeq" panose="02000503000000020004" pitchFamily="2" charset="-78"/>
              </a:rPr>
              <a:t>مومنین کو بہت بے</a:t>
            </a:r>
            <a:r>
              <a:rPr lang="ur-PK" sz="1400" b="0" baseline="0" dirty="0" smtClean="0">
                <a:effectLst/>
                <a:latin typeface="Jameel Noori Nastaleeq" panose="02000503000000020004" pitchFamily="2" charset="-78"/>
                <a:cs typeface="Jameel Noori Nastaleeq" panose="02000503000000020004" pitchFamily="2" charset="-78"/>
              </a:rPr>
              <a:t> چینی تھی کہ کوئی ایسی نشانی آ جائے کہ کفار ایمان لے آئیں اور کفار بھی اس طرح کے مطالبے کرتے رہتے تھے ۔ </a:t>
            </a:r>
            <a:r>
              <a:rPr lang="ur-PK" sz="1400" b="0" dirty="0" smtClean="0">
                <a:effectLst/>
                <a:latin typeface="Jameel Noori Nastaleeq" panose="02000503000000020004" pitchFamily="2" charset="-78"/>
                <a:cs typeface="Jameel Noori Nastaleeq" panose="02000503000000020004" pitchFamily="2" charset="-78"/>
              </a:rPr>
              <a:t>اللہ نے ان کے مطالبے پر تبصرہ نہیں کیاکہ اللہ</a:t>
            </a:r>
            <a:r>
              <a:rPr lang="ur-PK" sz="1400" b="0" baseline="0" dirty="0" smtClean="0">
                <a:effectLst/>
                <a:latin typeface="Jameel Noori Nastaleeq" panose="02000503000000020004" pitchFamily="2" charset="-78"/>
                <a:cs typeface="Jameel Noori Nastaleeq" panose="02000503000000020004" pitchFamily="2" charset="-78"/>
              </a:rPr>
              <a:t> </a:t>
            </a:r>
            <a:r>
              <a:rPr lang="ur-PK" sz="1400" b="0" dirty="0" smtClean="0">
                <a:effectLst/>
                <a:latin typeface="Jameel Noori Nastaleeq" panose="02000503000000020004" pitchFamily="2" charset="-78"/>
                <a:cs typeface="Jameel Noori Nastaleeq" panose="02000503000000020004" pitchFamily="2" charset="-78"/>
              </a:rPr>
              <a:t>معجزہ نازل کر سکتا ہے یا نہیں اللہ نازل کرے گا یا نہیں کرے گا یا نبی کا اختیار ہے یا نہیں،کوئی بات نہیں کی</a:t>
            </a:r>
            <a:r>
              <a:rPr lang="en-US" sz="1400" b="0" baseline="0" dirty="0" smtClean="0">
                <a:effectLst/>
                <a:latin typeface="Jameel Noori Nastaleeq" panose="02000503000000020004" pitchFamily="2" charset="-78"/>
                <a:cs typeface="Jameel Noori Nastaleeq" panose="02000503000000020004" pitchFamily="2" charset="-78"/>
              </a:rPr>
              <a:t> </a:t>
            </a:r>
            <a:r>
              <a:rPr lang="ur-PK" sz="1400" b="0" dirty="0" smtClean="0">
                <a:effectLst/>
                <a:latin typeface="Jameel Noori Nastaleeq" panose="02000503000000020004" pitchFamily="2" charset="-78"/>
                <a:cs typeface="Jameel Noori Nastaleeq" panose="02000503000000020004" pitchFamily="2" charset="-78"/>
              </a:rPr>
              <a:t>وضاحت کی</a:t>
            </a:r>
            <a:r>
              <a:rPr lang="ur-PK" sz="1400" b="0" baseline="0" dirty="0" smtClean="0">
                <a:effectLst/>
                <a:latin typeface="Jameel Noori Nastaleeq" panose="02000503000000020004" pitchFamily="2" charset="-78"/>
                <a:cs typeface="Jameel Noori Nastaleeq" panose="02000503000000020004" pitchFamily="2" charset="-78"/>
              </a:rPr>
              <a:t> ہے کہ یہ جو </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مطالبے کر رہے ہیں وہ اگر پورے بھی کر دیئے جائیں تب بھی جس نے ایمان نہیں لانا وہ نہیں لائےگا </a:t>
            </a:r>
            <a:r>
              <a:rPr lang="ur-PK" sz="1400" b="0" dirty="0" smtClean="0">
                <a:effectLst/>
                <a:latin typeface="Jameel Noori Nastaleeq" panose="02000503000000020004" pitchFamily="2" charset="-78"/>
                <a:cs typeface="Jameel Noori Nastaleeq" panose="02000503000000020004" pitchFamily="2" charset="-78"/>
              </a:rPr>
              <a:t>۔کفار</a:t>
            </a:r>
            <a:r>
              <a:rPr lang="ur-PK" sz="1400" b="0" baseline="0" dirty="0" smtClean="0">
                <a:effectLst/>
                <a:latin typeface="Jameel Noori Nastaleeq" panose="02000503000000020004" pitchFamily="2" charset="-78"/>
                <a:cs typeface="Jameel Noori Nastaleeq" panose="02000503000000020004" pitchFamily="2" charset="-78"/>
              </a:rPr>
              <a:t> </a:t>
            </a:r>
            <a:r>
              <a:rPr lang="ur-PK" sz="1400" b="0" dirty="0" smtClean="0">
                <a:effectLst/>
                <a:latin typeface="Jameel Noori Nastaleeq" panose="02000503000000020004" pitchFamily="2" charset="-78"/>
                <a:cs typeface="Jameel Noori Nastaleeq" panose="02000503000000020004" pitchFamily="2" charset="-78"/>
              </a:rPr>
              <a:t>شرائط لگاتے تھے کہ اگر ہمیں معجزہ</a:t>
            </a:r>
            <a:r>
              <a:rPr lang="en-US" sz="1400" b="0" dirty="0" smtClean="0">
                <a:effectLst/>
                <a:latin typeface="Jameel Noori Nastaleeq" panose="02000503000000020004" pitchFamily="2" charset="-78"/>
                <a:cs typeface="Jameel Noori Nastaleeq" panose="02000503000000020004" pitchFamily="2" charset="-78"/>
              </a:rPr>
              <a:t> </a:t>
            </a:r>
            <a:r>
              <a:rPr lang="ur-PK" sz="1400" b="0" dirty="0" smtClean="0">
                <a:effectLst/>
                <a:latin typeface="Jameel Noori Nastaleeq" panose="02000503000000020004" pitchFamily="2" charset="-78"/>
                <a:cs typeface="Jameel Noori Nastaleeq" panose="02000503000000020004" pitchFamily="2" charset="-78"/>
              </a:rPr>
              <a:t>نظر آگیا تو ہم ایمان لے آئیں گےحقیقت یہ ہے کہ جوایمان لانے کے لئے شرطیں لگاتا ہے وہ کبھی ایمان نہیں لاتاجولوگ اس طرح کی باتیں کرتے ہیں کہ اگر اللہ ہمارے</a:t>
            </a:r>
            <a:r>
              <a:rPr lang="ur-PK" sz="1400" b="0" baseline="0" dirty="0" smtClean="0">
                <a:effectLst/>
                <a:latin typeface="Jameel Noori Nastaleeq" panose="02000503000000020004" pitchFamily="2" charset="-78"/>
                <a:cs typeface="Jameel Noori Nastaleeq" panose="02000503000000020004" pitchFamily="2" charset="-78"/>
              </a:rPr>
              <a:t> لئے یہ کام کر دے </a:t>
            </a:r>
            <a:r>
              <a:rPr lang="ur-PK" sz="1400" b="0" dirty="0" smtClean="0">
                <a:effectLst/>
                <a:latin typeface="Jameel Noori Nastaleeq" panose="02000503000000020004" pitchFamily="2" charset="-78"/>
                <a:cs typeface="Jameel Noori Nastaleeq" panose="02000503000000020004" pitchFamily="2" charset="-78"/>
              </a:rPr>
              <a:t>تو ہم ایمان لائیں گے اگر یہ چیز ہوجائے تو ہم نماز شروع کردیں گےاس کا مطلب ہے کہ بات ماننے والادراصل اللہ کو راضی کرنے کے لئے نہیں بلکہ اپنی دنیا کے فائدے کے لئے بات مانےگاجبکہ</a:t>
            </a:r>
            <a:r>
              <a:rPr lang="ur-PK" sz="1400" b="0" baseline="0" dirty="0" smtClean="0">
                <a:effectLst/>
                <a:latin typeface="Jameel Noori Nastaleeq" panose="02000503000000020004" pitchFamily="2" charset="-78"/>
                <a:cs typeface="Jameel Noori Nastaleeq" panose="02000503000000020004" pitchFamily="2" charset="-78"/>
              </a:rPr>
              <a:t> </a:t>
            </a:r>
            <a:r>
              <a:rPr lang="ur-PK" sz="1400" b="0" dirty="0" smtClean="0">
                <a:effectLst/>
                <a:latin typeface="Jameel Noori Nastaleeq" panose="02000503000000020004" pitchFamily="2" charset="-78"/>
                <a:cs typeface="Jameel Noori Nastaleeq" panose="02000503000000020004" pitchFamily="2" charset="-78"/>
              </a:rPr>
              <a:t>ایمان تو</a:t>
            </a:r>
            <a:r>
              <a:rPr lang="ur-PK" sz="1400" b="0" baseline="0" dirty="0" smtClean="0">
                <a:effectLst/>
                <a:latin typeface="Jameel Noori Nastaleeq" panose="02000503000000020004" pitchFamily="2" charset="-78"/>
                <a:cs typeface="Jameel Noori Nastaleeq" panose="02000503000000020004" pitchFamily="2" charset="-78"/>
              </a:rPr>
              <a:t> ہے ہی اسی چیز کا نام کہ اللہ اور آخرت کو بغیر دیکھے تسلیم کیا جائے اور بے چوں چراں حکم مانا جائے،منکرین نے ہمیشہ رسولوں کا مذاق اڑایا ہے اور اللہ نے انہیں ڈھیل دی ہے اس لئے اس بات سے دھوکہ نہیں کھانا چاہیئے کہ کفار اور منافقین عیش کر رہے ہیں اور مومن تکلیف میں ہے دراصل اللہ نے انہیں  ڈھیل دے رکھی ہے اور مومن  کا امتحان ہو رہا ہے  </a:t>
            </a:r>
          </a:p>
        </p:txBody>
      </p:sp>
      <p:sp>
        <p:nvSpPr>
          <p:cNvPr id="4" name="Slide Number Placeholder 3"/>
          <p:cNvSpPr>
            <a:spLocks noGrp="1"/>
          </p:cNvSpPr>
          <p:nvPr>
            <p:ph type="sldNum" sz="quarter" idx="10"/>
          </p:nvPr>
        </p:nvSpPr>
        <p:spPr/>
        <p:txBody>
          <a:bodyPr/>
          <a:lstStyle/>
          <a:p>
            <a:fld id="{682BC4A2-0DA6-4AEA-A52C-8BA440D3ADD0}" type="slidenum">
              <a:rPr lang="en-US" smtClean="0"/>
              <a:t>18</a:t>
            </a:fld>
            <a:endParaRPr lang="en-US"/>
          </a:p>
        </p:txBody>
      </p:sp>
      <p:sp>
        <p:nvSpPr>
          <p:cNvPr id="5" name="Date Placeholder 4"/>
          <p:cNvSpPr>
            <a:spLocks noGrp="1"/>
          </p:cNvSpPr>
          <p:nvPr>
            <p:ph type="dt" idx="11"/>
          </p:nvPr>
        </p:nvSpPr>
        <p:spPr/>
        <p:txBody>
          <a:bodyPr/>
          <a:lstStyle/>
          <a:p>
            <a:fld id="{1CBD25AC-3E99-41C3-80C4-DA0CC23BC32C}" type="datetime1">
              <a:rPr lang="en-US" smtClean="0"/>
              <a:t>3/19/2020</a:t>
            </a:fld>
            <a:endParaRPr lang="en-US"/>
          </a:p>
        </p:txBody>
      </p:sp>
    </p:spTree>
    <p:extLst>
      <p:ext uri="{BB962C8B-B14F-4D97-AF65-F5344CB8AC3E}">
        <p14:creationId xmlns:p14="http://schemas.microsoft.com/office/powerpoint/2010/main" val="1648102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b="1" dirty="0" smtClean="0">
                <a:effectLst/>
                <a:latin typeface="Jameel Noori Nastaleeq" panose="02000503000000020004" pitchFamily="2" charset="-78"/>
                <a:cs typeface="Jameel Noori Nastaleeq" panose="02000503000000020004" pitchFamily="2" charset="-78"/>
              </a:rPr>
              <a:t>کیا وہ (اﷲ) جو ہر جان پر اس کے اعمال کی نگہبانی فرما رہا ہے اور (وہ بت جو کافر) لوگوں نے اﷲ کے شریک بنا لئے (ایک جیسے ہو سکتے ہیں؟ ہرگز نہیں)۔ آپ فرما دیجئے کہ ان کے نام (تو) بتاؤ۔ (نادانو!) کیا تم اس (اﷲ) کو اس چیز کی خبر دیتے ہو جس (کے وجود) کو وہ ساری زمین میں نہیں جانتا یا (یہ صرف) ظاہری باتیں ہی ہیں (جن کا حقیقت سے کوئی تعلق نہیں) بلکہ (حقیقت یہ ہے کہ) کافروں کے لئے ان کا فریب خوش نما بنا دیا گیا ہے اور وہ (سیدھی) راہ سے روک دیئے گئے ہیں، اور جسے اﷲ گمراہ ٹھہرا دے تو اس کے لئے کوئی ہادی نہیں ہو سکتا، </a:t>
            </a:r>
            <a:r>
              <a:rPr lang="ur-PK" sz="1400" b="1" dirty="0" smtClean="0">
                <a:latin typeface="Jameel Noori Nastaleeq" panose="02000503000000020004" pitchFamily="2" charset="-78"/>
                <a:cs typeface="Jameel Noori Nastaleeq" panose="02000503000000020004" pitchFamily="2" charset="-78"/>
              </a:rPr>
              <a:t>(33)</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400" b="1" dirty="0" smtClean="0">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400" b="1" dirty="0" smtClean="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682BC4A2-0DA6-4AEA-A52C-8BA440D3ADD0}" type="slidenum">
              <a:rPr lang="en-US" smtClean="0"/>
              <a:t>19</a:t>
            </a:fld>
            <a:endParaRPr lang="en-US"/>
          </a:p>
        </p:txBody>
      </p:sp>
      <p:sp>
        <p:nvSpPr>
          <p:cNvPr id="5" name="Date Placeholder 4"/>
          <p:cNvSpPr>
            <a:spLocks noGrp="1"/>
          </p:cNvSpPr>
          <p:nvPr>
            <p:ph type="dt" idx="11"/>
          </p:nvPr>
        </p:nvSpPr>
        <p:spPr/>
        <p:txBody>
          <a:bodyPr/>
          <a:lstStyle/>
          <a:p>
            <a:fld id="{03F295E4-A1F1-481F-ABBD-404847E1B484}" type="datetime1">
              <a:rPr lang="en-US" smtClean="0"/>
              <a:t>3/19/2020</a:t>
            </a:fld>
            <a:endParaRPr lang="en-US"/>
          </a:p>
        </p:txBody>
      </p:sp>
    </p:spTree>
    <p:extLst>
      <p:ext uri="{BB962C8B-B14F-4D97-AF65-F5344CB8AC3E}">
        <p14:creationId xmlns:p14="http://schemas.microsoft.com/office/powerpoint/2010/main" val="985671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smtClean="0">
                <a:latin typeface="Jameel Noori Nastaleeq" panose="02000503000000020004" pitchFamily="2" charset="-78"/>
                <a:cs typeface="Jameel Noori Nastaleeq" panose="02000503000000020004" pitchFamily="2" charset="-78"/>
              </a:rPr>
              <a:t>اس سورۃ کا انداز بیان</a:t>
            </a:r>
            <a:r>
              <a:rPr lang="ur-PK" sz="1400" baseline="0" dirty="0" smtClean="0">
                <a:latin typeface="Jameel Noori Nastaleeq" panose="02000503000000020004" pitchFamily="2" charset="-78"/>
                <a:cs typeface="Jameel Noori Nastaleeq" panose="02000503000000020004" pitchFamily="2" charset="-78"/>
              </a:rPr>
              <a:t> اس قدر صاف سادہ اور واضح ہے کہ ہم اسے پڑھتے چلے جائیں اور سمجھتے چلے جائیں لیکن مسئل یہ ہے کہ ہم آج کے لوگ قرآنی اصطلاحات کا مفہوم بھی نہیں جانتے ۔۔ بہت سی آیات کے مقصد کو نہیں سمجھتے اور نہ قرآن کو لے کر  اس  کے دیئے ہوئے نظام کو  معاشرے میں قائم کرنے کی کوشش کر رہے ہیں اس لئے ان آیات کی تشریح کی جا رہی ہے جو اوّلین دور کے مسلمان تھے وہ اس کتاب کے براہ راست مخاطب تھے وہ اس قرآن کی ہدایات کو اپنے دل اور دماغ میں اتارتے تھے ہدایات کو اچھی طرح سمجھتے تھے اور متاثر ہو کر فوری بدل جاتے تھے ۔ اسی وجہ سے انہوں نے انسانی تاریخ کے ایک مختصر عرصے میں انقلاب برپا کر دیا۔آج ہم اس سورۃ کو پڑھتے ہوئے یہ جاننے کی کوشش اللہ کا پیغام اور مطالبہ مجھ سے کیاہے؟</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682BC4A2-0DA6-4AEA-A52C-8BA440D3ADD0}" type="slidenum">
              <a:rPr lang="en-US" smtClean="0"/>
              <a:t>2</a:t>
            </a:fld>
            <a:endParaRPr lang="en-US"/>
          </a:p>
        </p:txBody>
      </p:sp>
      <p:sp>
        <p:nvSpPr>
          <p:cNvPr id="5" name="Date Placeholder 4"/>
          <p:cNvSpPr>
            <a:spLocks noGrp="1"/>
          </p:cNvSpPr>
          <p:nvPr>
            <p:ph type="dt" idx="11"/>
          </p:nvPr>
        </p:nvSpPr>
        <p:spPr/>
        <p:txBody>
          <a:bodyPr/>
          <a:lstStyle/>
          <a:p>
            <a:fld id="{7D8D5A3E-3160-4498-B70E-8A7A4E23F1CB}" type="datetime1">
              <a:rPr lang="en-US" smtClean="0"/>
              <a:t>3/19/2020</a:t>
            </a:fld>
            <a:endParaRPr lang="en-US"/>
          </a:p>
        </p:txBody>
      </p:sp>
    </p:spTree>
    <p:extLst>
      <p:ext uri="{BB962C8B-B14F-4D97-AF65-F5344CB8AC3E}">
        <p14:creationId xmlns:p14="http://schemas.microsoft.com/office/powerpoint/2010/main" val="3990181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b="1" dirty="0" smtClean="0">
                <a:latin typeface="Jameel Noori Nastaleeq" panose="02000503000000020004" pitchFamily="2" charset="-78"/>
                <a:cs typeface="Jameel Noori Nastaleeq" panose="02000503000000020004" pitchFamily="2" charset="-78"/>
              </a:rPr>
              <a:t>ایسے لوگوں کے لیے دنیا کی زندگی ہی میں عذاب ہے، اور آخرت کا عذاب اُس سے بھی زیادہ سخت ہے کوئی ایسا نہیں جو اُنہیں خدا سے بچانے والا ہو (34)</a:t>
            </a:r>
          </a:p>
          <a:p>
            <a:pPr algn="r" rtl="1"/>
            <a:r>
              <a:rPr lang="ur-PK" sz="1400" b="1" dirty="0" smtClean="0">
                <a:latin typeface="Jameel Noori Nastaleeq" panose="02000503000000020004" pitchFamily="2" charset="-78"/>
                <a:cs typeface="Jameel Noori Nastaleeq" panose="02000503000000020004" pitchFamily="2" charset="-78"/>
              </a:rPr>
              <a:t>خدا ترس انسانوں کے لیے جس جنت کا وعدہ کیا گیا ہے اس کی شان یہ ہے کہ اس کے نیچے نہریں بہہ رہی ہیں، اس کے پھل دائمی ہیں اور اس کا سایہ لازوال ،یہ انجام ہے متقی لوگوں کا اور منکرین حق کا انجام یہ ہے کہ ان کے لیے دوزخ کی آگ ہے (35) </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400" b="0" baseline="0" dirty="0" smtClean="0">
                <a:latin typeface="Jameel Noori Nastaleeq" panose="02000503000000020004" pitchFamily="2" charset="-78"/>
                <a:cs typeface="Jameel Noori Nastaleeq" panose="02000503000000020004" pitchFamily="2" charset="-78"/>
              </a:rPr>
              <a:t>ہم میں سے ہر کوئی اپنے لائف اسٹائل کو بہتر بنانے کی کوشش میں لگا رہتا ہے اس فرد کو بہتر سمجھا جاتا ہے جو اپنے پروفیشن اور کاروبار میں مزید سے مزید آگے بڑھنے کی کوشش میں ہوتا ہے اور اپنے خاندان والوں کا اسٹینڈرد اونچا کرتا ہے لیکن کیا ہمیں اپنے جنت کے اسٹینڈرز کو اونچا کرنے کی فکر لگی رہتی ہے اور کیا ہم نیکیوں میں بڑھنے کی اسی طرح کوشش کرتے ہیں جیسے ہم اپنے گریڈز میں آگے بڑھنے کی کوشش کرتے ہیں تھوڑی دیر کو  سوچیں  ہم اکانومی کلاس میں سفر کر رہے ہوں اور اور ہمیں پتہ چلے کہ ہمیں اپ گریڈ کر دیا گیا ہے بزنس کلاس میں تو کتنی زیادہ خوشی ہو گی تو پھر جنت کا سوچیں کہ ہمیں وہاں پر ایسی خوشخبری ملے تو ہمارا کیا حال ہو گا تو اس کے لئے ہمیں اپنا جائزہ لینا ہو گا کہ میں اپنے دین پر قائم رہنے کے لئے کتنی محنت اور کوشش کرتی ہوں میری کتنی کوشش ہوتی ہے کہ میں قرآن کے علم میں پختگی حاصل کروں چاہے اس کے لئے مجھے اپنا کمفرٹ زون بھی چھوڑنا پڑے کیا چیز میرے لئے </a:t>
            </a:r>
            <a:r>
              <a:rPr lang="en-US" sz="1400" b="0" baseline="0" dirty="0" smtClean="0">
                <a:latin typeface="Jameel Noori Nastaleeq" panose="02000503000000020004" pitchFamily="2" charset="-78"/>
                <a:cs typeface="Jameel Noori Nastaleeq" panose="02000503000000020004" pitchFamily="2" charset="-78"/>
              </a:rPr>
              <a:t>worth while</a:t>
            </a:r>
            <a:r>
              <a:rPr lang="ur-PK" sz="1400" b="0" baseline="0" dirty="0" smtClean="0">
                <a:latin typeface="Jameel Noori Nastaleeq" panose="02000503000000020004" pitchFamily="2" charset="-78"/>
                <a:cs typeface="Jameel Noori Nastaleeq" panose="02000503000000020004" pitchFamily="2" charset="-78"/>
              </a:rPr>
              <a:t> ہے </a:t>
            </a:r>
            <a:endParaRPr lang="en-US" sz="1400" b="1" dirty="0" smtClean="0">
              <a:latin typeface="Jameel Noori Nastaleeq" panose="02000503000000020004" pitchFamily="2" charset="-78"/>
              <a:cs typeface="Jameel Noori Nastaleeq" panose="02000503000000020004" pitchFamily="2" charset="-78"/>
            </a:endParaRPr>
          </a:p>
          <a:p>
            <a:pPr algn="r" rtl="1"/>
            <a:endParaRPr lang="en-US" sz="1400" dirty="0" smtClean="0">
              <a:latin typeface="Jameel Noori Nastaleeq" panose="02000503000000020004" pitchFamily="2" charset="-78"/>
              <a:cs typeface="Jameel Noori Nastaleeq" panose="02000503000000020004" pitchFamily="2" charset="-78"/>
            </a:endParaRPr>
          </a:p>
          <a:p>
            <a:pPr algn="r" rtl="1"/>
            <a:endParaRPr lang="ur-PK" sz="1400" b="1"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682BC4A2-0DA6-4AEA-A52C-8BA440D3ADD0}" type="slidenum">
              <a:rPr lang="en-US" smtClean="0"/>
              <a:t>20</a:t>
            </a:fld>
            <a:endParaRPr lang="en-US"/>
          </a:p>
        </p:txBody>
      </p:sp>
      <p:sp>
        <p:nvSpPr>
          <p:cNvPr id="5" name="Date Placeholder 4"/>
          <p:cNvSpPr>
            <a:spLocks noGrp="1"/>
          </p:cNvSpPr>
          <p:nvPr>
            <p:ph type="dt" idx="11"/>
          </p:nvPr>
        </p:nvSpPr>
        <p:spPr/>
        <p:txBody>
          <a:bodyPr/>
          <a:lstStyle/>
          <a:p>
            <a:fld id="{40568D91-64AD-4B10-9583-65BE50FF8C95}" type="datetime1">
              <a:rPr lang="en-US" smtClean="0"/>
              <a:t>3/19/2020</a:t>
            </a:fld>
            <a:endParaRPr lang="en-US"/>
          </a:p>
        </p:txBody>
      </p:sp>
    </p:spTree>
    <p:extLst>
      <p:ext uri="{BB962C8B-B14F-4D97-AF65-F5344CB8AC3E}">
        <p14:creationId xmlns:p14="http://schemas.microsoft.com/office/powerpoint/2010/main" val="2375173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b="1" dirty="0" smtClean="0">
                <a:latin typeface="Jameel Noori Nastaleeq" panose="02000503000000020004" pitchFamily="2" charset="-78"/>
                <a:cs typeface="Jameel Noori Nastaleeq" panose="02000503000000020004" pitchFamily="2" charset="-78"/>
              </a:rPr>
              <a:t>اے نبیؐ، جن لوگوں کو ہم نے پہلے کتاب دی تھی وہ اِس کتاب سے جو ہم نے تم پر نازل کی ہے، خوش ہیں اور مختلف گروہوں میں کچھ لوگ ایسے بھی ہیں جو اس کی بعض باتوں کو نہیں مانتے تم صاف کہہ دو کہ "مجھے تو صرف اللہ کی بندگی کا حکم دیا گیا ہے اور اس سے منع کیا گیا ہے کہ کسی کو اس کے ساتھ شریک ٹھیراؤں لہٰذا میں اسی کی طرف دعوت دیتا ہوں اور اسی کی طرف میرا رجوع ہے" (36) اِسی ہدایت کے ساتھ ہم نے یہ فرمان عربی تم پر نازل کیا ہے اب اگر تم نے اِس علم کے باوجود جو تمہارے پاس آ چکا ہے لوگوں کی خواہشات کی پیروی کی تو اللہ کے مقابلے میں نہ کوئی تمہارا حامی و مددگار ہے اور نہ کوئی اس کی پکڑسے تم کو بچا سکتا ہے (37)</a:t>
            </a:r>
          </a:p>
          <a:p>
            <a:pPr marL="0" indent="0" algn="r" rtl="1">
              <a:buFont typeface="Courier New" panose="02070309020205020404" pitchFamily="49" charset="0"/>
              <a:buNone/>
            </a:pPr>
            <a:r>
              <a:rPr lang="ur-PK" sz="1400" b="1" dirty="0" smtClean="0">
                <a:latin typeface="Jameel Noori Nastaleeq" panose="02000503000000020004" pitchFamily="2" charset="-78"/>
                <a:cs typeface="Jameel Noori Nastaleeq" panose="02000503000000020004" pitchFamily="2" charset="-78"/>
              </a:rPr>
              <a:t>اصول :</a:t>
            </a:r>
            <a:r>
              <a:rPr lang="ur-PK" sz="1400" dirty="0" smtClean="0">
                <a:latin typeface="Jameel Noori Nastaleeq" panose="02000503000000020004" pitchFamily="2" charset="-78"/>
                <a:cs typeface="Jameel Noori Nastaleeq" panose="02000503000000020004" pitchFamily="2" charset="-78"/>
              </a:rPr>
              <a:t>لوگوں کی  خوشی یا  ناراضگی کی پرواہ کرنے کے بجائے صرف اللہ کو خوش کرنے کی فکر کریں گے ۔</a:t>
            </a:r>
          </a:p>
          <a:p>
            <a:pPr marL="0" indent="0" algn="r" rtl="1">
              <a:buFont typeface="Courier New" panose="02070309020205020404" pitchFamily="49" charset="0"/>
              <a:buNone/>
            </a:pPr>
            <a:r>
              <a:rPr lang="ur-PK" sz="1400" dirty="0" smtClean="0">
                <a:latin typeface="Jameel Noori Nastaleeq" panose="02000503000000020004" pitchFamily="2" charset="-78"/>
                <a:cs typeface="Jameel Noori Nastaleeq" panose="02000503000000020004" pitchFamily="2" charset="-78"/>
              </a:rPr>
              <a:t>معاشرے اور برادری  کے </a:t>
            </a:r>
            <a:r>
              <a:rPr lang="en-US" sz="1400" dirty="0" smtClean="0">
                <a:latin typeface="Jameel Noori Nastaleeq" panose="02000503000000020004" pitchFamily="2" charset="-78"/>
                <a:cs typeface="Jameel Noori Nastaleeq" panose="02000503000000020004" pitchFamily="2" charset="-78"/>
              </a:rPr>
              <a:t>trends</a:t>
            </a:r>
            <a:r>
              <a:rPr lang="ur-PK" sz="1400" dirty="0" smtClean="0">
                <a:latin typeface="Jameel Noori Nastaleeq" panose="02000503000000020004" pitchFamily="2" charset="-78"/>
                <a:cs typeface="Jameel Noori Nastaleeq" panose="02000503000000020004" pitchFamily="2" charset="-78"/>
              </a:rPr>
              <a:t>  کو </a:t>
            </a:r>
            <a:r>
              <a:rPr lang="en-US" sz="1400" dirty="0" smtClean="0">
                <a:latin typeface="Jameel Noori Nastaleeq" panose="02000503000000020004" pitchFamily="2" charset="-78"/>
                <a:cs typeface="Jameel Noori Nastaleeq" panose="02000503000000020004" pitchFamily="2" charset="-78"/>
              </a:rPr>
              <a:t> follow</a:t>
            </a:r>
            <a:r>
              <a:rPr lang="ur-PK" sz="1400" dirty="0" smtClean="0">
                <a:latin typeface="Jameel Noori Nastaleeq" panose="02000503000000020004" pitchFamily="2" charset="-78"/>
                <a:cs typeface="Jameel Noori Nastaleeq" panose="02000503000000020004" pitchFamily="2" charset="-78"/>
              </a:rPr>
              <a:t> کرنے یا  دوستوں اور  رشتے داروں کے دباؤ میں</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آکر اللہ کے حکم کو نظر انداز نہ کریں گے</a:t>
            </a:r>
          </a:p>
          <a:p>
            <a:pPr algn="r" rtl="1"/>
            <a:endParaRPr lang="ur-PK" sz="1400" b="1" dirty="0" smtClean="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682BC4A2-0DA6-4AEA-A52C-8BA440D3ADD0}" type="slidenum">
              <a:rPr lang="en-US" smtClean="0"/>
              <a:t>21</a:t>
            </a:fld>
            <a:endParaRPr lang="en-US"/>
          </a:p>
        </p:txBody>
      </p:sp>
      <p:sp>
        <p:nvSpPr>
          <p:cNvPr id="5" name="Date Placeholder 4"/>
          <p:cNvSpPr>
            <a:spLocks noGrp="1"/>
          </p:cNvSpPr>
          <p:nvPr>
            <p:ph type="dt" idx="11"/>
          </p:nvPr>
        </p:nvSpPr>
        <p:spPr/>
        <p:txBody>
          <a:bodyPr/>
          <a:lstStyle/>
          <a:p>
            <a:fld id="{69B8AD74-C7D7-416C-8357-5B68FDDAA404}" type="datetime1">
              <a:rPr lang="en-US" smtClean="0"/>
              <a:t>3/19/2020</a:t>
            </a:fld>
            <a:endParaRPr lang="en-US"/>
          </a:p>
        </p:txBody>
      </p:sp>
    </p:spTree>
    <p:extLst>
      <p:ext uri="{BB962C8B-B14F-4D97-AF65-F5344CB8AC3E}">
        <p14:creationId xmlns:p14="http://schemas.microsoft.com/office/powerpoint/2010/main" val="4134082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b="1" dirty="0" smtClean="0">
                <a:latin typeface="Jameel Noori Nastaleeq" panose="02000503000000020004" pitchFamily="2" charset="-78"/>
                <a:cs typeface="Jameel Noori Nastaleeq" panose="02000503000000020004" pitchFamily="2" charset="-78"/>
              </a:rPr>
              <a:t>تم سے پہلے بھی ہم بہت سے رسول بھیج چکے ہیں اور اُن کو ہم نے بیوی بچوں والا ہی بنایا تھا اور کسی رسول کی بھی یہ طاقت نہ تھی کہ اللہ کے اذن کے بغیر کوئی نشانی خود لا دکھاتا ہر دور کے لیے ایک کتاب ہے (38) اللہ جو کچھ چاہتا ہے مٹا دیتا ہے اور جس چیز کو چاہتا ہے قائم رکھتا ہے، ام الکتاب اُسی کے پاس ہے (39)</a:t>
            </a:r>
          </a:p>
          <a:p>
            <a:pPr algn="r" rtl="1"/>
            <a:r>
              <a:rPr lang="ur-PK" sz="1400" b="0" dirty="0" smtClean="0">
                <a:latin typeface="Jameel Noori Nastaleeq" panose="02000503000000020004" pitchFamily="2" charset="-78"/>
                <a:cs typeface="Jameel Noori Nastaleeq" panose="02000503000000020004" pitchFamily="2" charset="-78"/>
              </a:rPr>
              <a:t>اللہ</a:t>
            </a:r>
            <a:r>
              <a:rPr lang="ur-PK" sz="1400" b="0" baseline="0" dirty="0" smtClean="0">
                <a:latin typeface="Jameel Noori Nastaleeq" panose="02000503000000020004" pitchFamily="2" charset="-78"/>
                <a:cs typeface="Jameel Noori Nastaleeq" panose="02000503000000020004" pitchFamily="2" charset="-78"/>
              </a:rPr>
              <a:t> تعالیٰ نے ہر امت یا قوم  کے لئے علیحدہ علیحدہ کتابیں نازل کی ہیں اور یہ سب اُم الکتاب سے نکلی ہیں </a:t>
            </a:r>
            <a:r>
              <a:rPr lang="ur-PK" sz="1400" b="1" kern="1200" dirty="0" smtClean="0">
                <a:solidFill>
                  <a:schemeClr val="tx1"/>
                </a:solidFill>
                <a:effectLst/>
                <a:latin typeface="Jameel Noori Nastaleeq" panose="02000503000000020004" pitchFamily="2" charset="-78"/>
                <a:ea typeface="+mn-ea"/>
                <a:cs typeface="Jameel Noori Nastaleeq" panose="02000503000000020004" pitchFamily="2" charset="-78"/>
              </a:rPr>
              <a:t>”اُمّ الکتاب“ </a:t>
            </a:r>
            <a:r>
              <a:rPr lang="ur-PK" sz="1400" kern="1200" dirty="0" smtClean="0">
                <a:solidFill>
                  <a:schemeClr val="tx1"/>
                </a:solidFill>
                <a:effectLst/>
                <a:latin typeface="Jameel Noori Nastaleeq" panose="02000503000000020004" pitchFamily="2" charset="-78"/>
                <a:ea typeface="+mn-ea"/>
                <a:cs typeface="Jameel Noori Nastaleeq" panose="02000503000000020004" pitchFamily="2" charset="-78"/>
              </a:rPr>
              <a:t>کے معنی ہیں”اصل کتاب“ یعنی وہ منبع و سر چشمہ جس سے تمام کتب آسمانی نکلی ہیں۔اللہ نے ہر امت</a:t>
            </a:r>
            <a:r>
              <a:rPr lang="ur-PK" sz="1400" kern="1200" baseline="0" dirty="0" smtClean="0">
                <a:solidFill>
                  <a:schemeClr val="tx1"/>
                </a:solidFill>
                <a:effectLst/>
                <a:latin typeface="Jameel Noori Nastaleeq" panose="02000503000000020004" pitchFamily="2" charset="-78"/>
                <a:ea typeface="+mn-ea"/>
                <a:cs typeface="Jameel Noori Nastaleeq" panose="02000503000000020004" pitchFamily="2" charset="-78"/>
              </a:rPr>
              <a:t> کے لئے جو احکام ان کی کتاب میں لکھے ان میں سے جو احکام چاہے وہ اگلی اُمت کوبھی دیئے اورجو احکام چاہے اس میں سے منسوخ کر دیئے ۔</a:t>
            </a:r>
            <a:endParaRPr lang="ur-PK" sz="1400" b="0" dirty="0" smtClean="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682BC4A2-0DA6-4AEA-A52C-8BA440D3ADD0}" type="slidenum">
              <a:rPr lang="en-US" smtClean="0"/>
              <a:t>22</a:t>
            </a:fld>
            <a:endParaRPr lang="en-US"/>
          </a:p>
        </p:txBody>
      </p:sp>
      <p:sp>
        <p:nvSpPr>
          <p:cNvPr id="5" name="Date Placeholder 4"/>
          <p:cNvSpPr>
            <a:spLocks noGrp="1"/>
          </p:cNvSpPr>
          <p:nvPr>
            <p:ph type="dt" idx="11"/>
          </p:nvPr>
        </p:nvSpPr>
        <p:spPr/>
        <p:txBody>
          <a:bodyPr/>
          <a:lstStyle/>
          <a:p>
            <a:fld id="{CC9C2242-328D-4241-A233-03376D2BAF9B}" type="datetime1">
              <a:rPr lang="en-US" smtClean="0"/>
              <a:t>3/19/2020</a:t>
            </a:fld>
            <a:endParaRPr lang="en-US"/>
          </a:p>
        </p:txBody>
      </p:sp>
    </p:spTree>
    <p:extLst>
      <p:ext uri="{BB962C8B-B14F-4D97-AF65-F5344CB8AC3E}">
        <p14:creationId xmlns:p14="http://schemas.microsoft.com/office/powerpoint/2010/main" val="3659194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b="1" dirty="0" smtClean="0">
                <a:latin typeface="Jameel Noori Nastaleeq" panose="02000503000000020004" pitchFamily="2" charset="-78"/>
                <a:cs typeface="Jameel Noori Nastaleeq" panose="02000503000000020004" pitchFamily="2" charset="-78"/>
              </a:rPr>
              <a:t> اور اے نبیؐ، جس برے انجام کی دھمکی ہم اِن لوگوں کو دے رہے ہیں اُس کوئی حصہ خواہ ہم تمہارے جیتے جی دکھا دیں یا اس کے ظہور میں آنے سے پہلے ہم تمہیں اٹھا لیں، بہر حال تمہارا کام صرف پیغام پہنچا دینا ہے اور حساب لینا ہمارا کام ہے (40) کیا یہ لوگ دیکھتے نہیں ہیں کہ ہم اِس سرزمین پر چلے آ رہے ہیں اور اس کا دائرہ ہر طرف سے تنگ کرتے چلے آتے ہیں؟ اللہ حکومت کر رہا ہے، کوئی اس کے فیصلوں پر نظر ثانی کرنے و الا نہیں ہے، اور اُسے حساب لیتے کچھ دیر نہیں لگتی (41) اِن سے پہلے جو لوگ ہو گزرے ہیں وہ بھی بڑی بڑی چالیں چل چکے ہیں، مگر اصل فیصلہ کن چال تو پوری کی پوری اللہ ہی کے ہاتھ میں ہے وہ جانتا ہے کہ کون کیا کچھ کمائی کر رہا ہے، اور عنقریب یہ منکرین حق دیکھ لیں گے کہ انجام کس کا بخیر ہوتا ہے (42)</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400" dirty="0" smtClean="0">
                <a:latin typeface="Jameel Noori Nastaleeq" panose="02000503000000020004" pitchFamily="2" charset="-78"/>
                <a:cs typeface="Jameel Noori Nastaleeq" panose="02000503000000020004" pitchFamily="2" charset="-78"/>
              </a:rPr>
              <a:t>نبی کا کام</a:t>
            </a:r>
            <a:r>
              <a:rPr lang="ur-PK" sz="1400" baseline="0" dirty="0" smtClean="0">
                <a:latin typeface="Jameel Noori Nastaleeq" panose="02000503000000020004" pitchFamily="2" charset="-78"/>
                <a:cs typeface="Jameel Noori Nastaleeq" panose="02000503000000020004" pitchFamily="2" charset="-78"/>
              </a:rPr>
              <a:t> لوگوں تک دین کی پہنچانا تھا ان کے دنیا سے تشریف لے جانے کے بعد یہ کام ان کی امت کا ہے کہ وہ دنیا والوں تک دین کا پیغام پہنچائیں اب</a:t>
            </a:r>
            <a:r>
              <a:rPr lang="ur-PK" sz="1400" dirty="0" smtClean="0">
                <a:latin typeface="Jameel Noori Nastaleeq" panose="02000503000000020004" pitchFamily="2" charset="-78"/>
                <a:cs typeface="Jameel Noori Nastaleeq" panose="02000503000000020004" pitchFamily="2" charset="-78"/>
              </a:rPr>
              <a:t> ہمارا کام حق بات کو بہترین طریقے سے آگے پہنچانا ہے  دلوں میں بات ڈالنا اللہ کا کام ہے </a:t>
            </a:r>
            <a:endParaRPr lang="ur-PK" sz="1400" b="1" dirty="0" smtClean="0">
              <a:latin typeface="Jameel Noori Nastaleeq" panose="02000503000000020004" pitchFamily="2" charset="-78"/>
              <a:cs typeface="Jameel Noori Nastaleeq" panose="02000503000000020004" pitchFamily="2" charset="-78"/>
            </a:endParaRPr>
          </a:p>
          <a:p>
            <a:pPr algn="r" rtl="1"/>
            <a:r>
              <a:rPr lang="ur-PK" sz="1400" b="1" dirty="0" smtClean="0">
                <a:latin typeface="Jameel Noori Nastaleeq" panose="02000503000000020004" pitchFamily="2" charset="-78"/>
                <a:cs typeface="Jameel Noori Nastaleeq" panose="02000503000000020004" pitchFamily="2" charset="-78"/>
              </a:rPr>
              <a:t>ان آیات کا </a:t>
            </a:r>
            <a:r>
              <a:rPr lang="ur-PK" sz="1400" b="0" dirty="0" smtClean="0">
                <a:latin typeface="Jameel Noori Nastaleeq" panose="02000503000000020004" pitchFamily="2" charset="-78"/>
                <a:cs typeface="Jameel Noori Nastaleeq" panose="02000503000000020004" pitchFamily="2" charset="-78"/>
              </a:rPr>
              <a:t>تقاضا یہ بنتا ہے ہمارے</a:t>
            </a:r>
            <a:r>
              <a:rPr lang="ur-PK" sz="1400" b="0" baseline="0" dirty="0" smtClean="0">
                <a:latin typeface="Jameel Noori Nastaleeq" panose="02000503000000020004" pitchFamily="2" charset="-78"/>
                <a:cs typeface="Jameel Noori Nastaleeq" panose="02000503000000020004" pitchFamily="2" charset="-78"/>
              </a:rPr>
              <a:t> پاس ابھی جووقت اور مہلت ہے اس سے فائدہ اٹھائیں اپنے وقت  کا جائزہ لیں کہ وہ کن مصروفیات میں صرف ہو رہا ہے ہمیں اپنے مشغولیات کا جائزہ لینا ہو گا کہ ہماری کیا ترجیحات ہیں؟ ، پسندیدگی اور نا پسندیدگی کے معیار کیا ہیں؟ اور ہماری دلی محبتیں کس کے ساتھ ہیں؟ </a:t>
            </a:r>
          </a:p>
          <a:p>
            <a:pPr algn="r" rtl="1"/>
            <a:r>
              <a:rPr lang="ur-PK" sz="1400" dirty="0" smtClean="0">
                <a:latin typeface="Jameel Noori Nastaleeq" panose="02000503000000020004" pitchFamily="2" charset="-78"/>
                <a:cs typeface="Jameel Noori Nastaleeq" panose="02000503000000020004" pitchFamily="2" charset="-78"/>
              </a:rPr>
              <a:t>رسول</a:t>
            </a:r>
            <a:r>
              <a:rPr lang="ur-PK" sz="1400" baseline="0" dirty="0" smtClean="0">
                <a:latin typeface="Jameel Noori Nastaleeq" panose="02000503000000020004" pitchFamily="2" charset="-78"/>
                <a:cs typeface="Jameel Noori Nastaleeq" panose="02000503000000020004" pitchFamily="2" charset="-78"/>
              </a:rPr>
              <a:t> اکرم ﷺ نے فرمایا:</a:t>
            </a:r>
            <a:endParaRPr lang="ur-PK" sz="1400" dirty="0" smtClean="0">
              <a:latin typeface="Jameel Noori Nastaleeq" panose="02000503000000020004" pitchFamily="2" charset="-78"/>
              <a:cs typeface="Jameel Noori Nastaleeq" panose="02000503000000020004" pitchFamily="2" charset="-78"/>
            </a:endParaRPr>
          </a:p>
          <a:p>
            <a:pPr algn="r" rtl="1"/>
            <a:r>
              <a:rPr lang="ur-PK" sz="1400" dirty="0" smtClean="0">
                <a:latin typeface="Jameel Noori Nastaleeq" panose="02000503000000020004" pitchFamily="2" charset="-78"/>
                <a:cs typeface="Jameel Noori Nastaleeq" panose="02000503000000020004" pitchFamily="2" charset="-78"/>
              </a:rPr>
              <a:t>’’قیامت کے دن انسان کے قدم اس وقت تک ﴿اپنی جگہ سے﴾ ہٹ نہ سکیں گے جب تک کہ اس سے پانچ باتوں کے بارے میں سوال نہ کر لیا جائے۔ </a:t>
            </a:r>
            <a:br>
              <a:rPr lang="ur-PK" sz="1400" dirty="0" smtClean="0">
                <a:latin typeface="Jameel Noori Nastaleeq" panose="02000503000000020004" pitchFamily="2" charset="-78"/>
                <a:cs typeface="Jameel Noori Nastaleeq" panose="02000503000000020004" pitchFamily="2" charset="-78"/>
              </a:rPr>
            </a:br>
            <a:r>
              <a:rPr lang="ur-PK" sz="1400" dirty="0" smtClean="0">
                <a:latin typeface="Jameel Noori Nastaleeq" panose="02000503000000020004" pitchFamily="2" charset="-78"/>
                <a:cs typeface="Jameel Noori Nastaleeq" panose="02000503000000020004" pitchFamily="2" charset="-78"/>
              </a:rPr>
              <a:t>:1 عمر کن کاموں میں گزاری؟</a:t>
            </a:r>
            <a:br>
              <a:rPr lang="ur-PK" sz="1400" dirty="0" smtClean="0">
                <a:latin typeface="Jameel Noori Nastaleeq" panose="02000503000000020004" pitchFamily="2" charset="-78"/>
                <a:cs typeface="Jameel Noori Nastaleeq" panose="02000503000000020004" pitchFamily="2" charset="-78"/>
              </a:rPr>
            </a:br>
            <a:r>
              <a:rPr lang="ur-PK" sz="1400" dirty="0" smtClean="0">
                <a:latin typeface="Jameel Noori Nastaleeq" panose="02000503000000020004" pitchFamily="2" charset="-78"/>
                <a:cs typeface="Jameel Noori Nastaleeq" panose="02000503000000020004" pitchFamily="2" charset="-78"/>
              </a:rPr>
              <a:t>:2 جوانی کی توانائیاں کن کاموں میں لگائیں؟</a:t>
            </a:r>
            <a:br>
              <a:rPr lang="ur-PK" sz="1400" dirty="0" smtClean="0">
                <a:latin typeface="Jameel Noori Nastaleeq" panose="02000503000000020004" pitchFamily="2" charset="-78"/>
                <a:cs typeface="Jameel Noori Nastaleeq" panose="02000503000000020004" pitchFamily="2" charset="-78"/>
              </a:rPr>
            </a:br>
            <a:r>
              <a:rPr lang="ur-PK" sz="1400" dirty="0" smtClean="0">
                <a:latin typeface="Jameel Noori Nastaleeq" panose="02000503000000020004" pitchFamily="2" charset="-78"/>
                <a:cs typeface="Jameel Noori Nastaleeq" panose="02000503000000020004" pitchFamily="2" charset="-78"/>
              </a:rPr>
              <a:t>:3 مال کہاں سے کمایا؟</a:t>
            </a:r>
            <a:br>
              <a:rPr lang="ur-PK" sz="1400" dirty="0" smtClean="0">
                <a:latin typeface="Jameel Noori Nastaleeq" panose="02000503000000020004" pitchFamily="2" charset="-78"/>
                <a:cs typeface="Jameel Noori Nastaleeq" panose="02000503000000020004" pitchFamily="2" charset="-78"/>
              </a:rPr>
            </a:br>
            <a:r>
              <a:rPr lang="ur-PK" sz="1400" dirty="0" smtClean="0">
                <a:latin typeface="Jameel Noori Nastaleeq" panose="02000503000000020004" pitchFamily="2" charset="-78"/>
                <a:cs typeface="Jameel Noori Nastaleeq" panose="02000503000000020004" pitchFamily="2" charset="-78"/>
              </a:rPr>
              <a:t>:4 حاصل شدہ مال کہاں اور کیسے خرچ کیا؟</a:t>
            </a:r>
            <a:br>
              <a:rPr lang="ur-PK" sz="1400" dirty="0" smtClean="0">
                <a:latin typeface="Jameel Noori Nastaleeq" panose="02000503000000020004" pitchFamily="2" charset="-78"/>
                <a:cs typeface="Jameel Noori Nastaleeq" panose="02000503000000020004" pitchFamily="2" charset="-78"/>
              </a:rPr>
            </a:br>
            <a:r>
              <a:rPr lang="ur-PK" sz="1400" dirty="0" smtClean="0">
                <a:latin typeface="Jameel Noori Nastaleeq" panose="02000503000000020004" pitchFamily="2" charset="-78"/>
                <a:cs typeface="Jameel Noori Nastaleeq" panose="02000503000000020004" pitchFamily="2" charset="-78"/>
              </a:rPr>
              <a:t>:5 جو علم اسے حاصل ہوا اس پر اس نے کس حد تک عمل کیا؟‘‘ ﴿ترمذی﴾</a:t>
            </a:r>
          </a:p>
          <a:p>
            <a:pPr algn="r" rtl="1"/>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سوال کریں ۔۔۔</a:t>
            </a:r>
            <a:r>
              <a:rPr lang="ur-PK" sz="1400" b="0" dirty="0" smtClean="0">
                <a:latin typeface="Jameel Noori Nastaleeq" panose="02000503000000020004" pitchFamily="2" charset="-78"/>
                <a:cs typeface="Jameel Noori Nastaleeq" panose="02000503000000020004" pitchFamily="2" charset="-78"/>
              </a:rPr>
              <a:t>ہم اللہ کی بات سننے کے باجود عمل میں کیوں پیچھے رہتے ہیں؟</a:t>
            </a:r>
            <a:endParaRPr lang="ur-PK" sz="1400" b="0" baseline="0" dirty="0" smtClean="0">
              <a:latin typeface="Jameel Noori Nastaleeq" panose="02000503000000020004" pitchFamily="2" charset="-78"/>
              <a:cs typeface="Jameel Noori Nastaleeq" panose="02000503000000020004" pitchFamily="2" charset="-78"/>
            </a:endParaRPr>
          </a:p>
          <a:p>
            <a:pPr algn="r" rtl="1"/>
            <a:r>
              <a:rPr lang="ur-PK" sz="1400" b="0" dirty="0" smtClean="0">
                <a:latin typeface="Jameel Noori Nastaleeq" panose="02000503000000020004" pitchFamily="2" charset="-78"/>
                <a:cs typeface="Jameel Noori Nastaleeq" panose="02000503000000020004" pitchFamily="2" charset="-78"/>
              </a:rPr>
              <a:t>اس کی وجہ یہ ہے کہ ہمارے دل پر غفلت کے پردے آ جاتے ہیں</a:t>
            </a:r>
          </a:p>
          <a:p>
            <a:pPr algn="r" rtl="1"/>
            <a:r>
              <a:rPr lang="ur-PK" sz="1400" dirty="0" smtClean="0">
                <a:latin typeface="Jameel Noori Nastaleeq" panose="02000503000000020004" pitchFamily="2" charset="-78"/>
                <a:cs typeface="Jameel Noori Nastaleeq" panose="02000503000000020004" pitchFamily="2" charset="-78"/>
              </a:rPr>
              <a:t> دل کی غفلت کی کیا ہے؟:</a:t>
            </a:r>
            <a:br>
              <a:rPr lang="ur-PK" sz="1400" dirty="0" smtClean="0">
                <a:latin typeface="Jameel Noori Nastaleeq" panose="02000503000000020004" pitchFamily="2" charset="-78"/>
                <a:cs typeface="Jameel Noori Nastaleeq" panose="02000503000000020004" pitchFamily="2" charset="-78"/>
              </a:rPr>
            </a:br>
            <a:r>
              <a:rPr lang="ur-PK" sz="1400" dirty="0" smtClean="0">
                <a:latin typeface="Jameel Noori Nastaleeq" panose="02000503000000020004" pitchFamily="2" charset="-78"/>
                <a:cs typeface="Jameel Noori Nastaleeq" panose="02000503000000020004" pitchFamily="2" charset="-78"/>
              </a:rPr>
              <a:t> غفلت دنیا میں غرق ہو جانے اور آخرت کو بھلا دینے کا نام ہے۔ہم دنیا کے کاموں میں اس قدر مشغول ہو</a:t>
            </a:r>
            <a:r>
              <a:rPr lang="ur-PK" sz="1400" baseline="0" dirty="0" smtClean="0">
                <a:latin typeface="Jameel Noori Nastaleeq" panose="02000503000000020004" pitchFamily="2" charset="-78"/>
                <a:cs typeface="Jameel Noori Nastaleeq" panose="02000503000000020004" pitchFamily="2" charset="-78"/>
              </a:rPr>
              <a:t> جاتے ہیں کہ آخرت کو بھول جاتے ہیں اور جلد نظر آنے والے فائدوں کے پیچھے دوڑتے رہتے ہیں جس کی وجہ سے اللہ کی اطاعت کے کاموں میں سستی اور ٹال مٹول کرنے لگتے ہیں  آدمی فضول کاموں میں بہت وقت ضائع کرتا ہے۔ اللہ کے رسولﷺ ارشاد فرماتے ہیں:</a:t>
            </a:r>
          </a:p>
          <a:p>
            <a:pPr algn="r" rtl="1"/>
            <a:r>
              <a:rPr lang="ur-PK" sz="1400" baseline="0" dirty="0" smtClean="0">
                <a:latin typeface="Jameel Noori Nastaleeq" panose="02000503000000020004" pitchFamily="2" charset="-78"/>
                <a:cs typeface="Jameel Noori Nastaleeq" panose="02000503000000020004" pitchFamily="2" charset="-78"/>
              </a:rPr>
              <a:t>’’ 2 نعمتیں ایسی ہیں کہ اکثر لوگ ان کی قدر نہیں کرتے‘ ایک صحت اور دوسری فراغت۔‘‘(بخاری)۔</a:t>
            </a:r>
          </a:p>
          <a:p>
            <a:pPr algn="r" rtl="1"/>
            <a:r>
              <a:rPr lang="ur-PK" sz="1400" baseline="0" dirty="0" smtClean="0">
                <a:latin typeface="Jameel Noori Nastaleeq" panose="02000503000000020004" pitchFamily="2" charset="-78"/>
                <a:cs typeface="Jameel Noori Nastaleeq" panose="02000503000000020004" pitchFamily="2" charset="-78"/>
              </a:rPr>
              <a:t>حالانکہ دنیا کی اس زندگی کے ایک ایک منٹ کے بدلے وہ آخرت کی لاکھوں برس کی زندگی بہتر بنا سکتا ہے شیطان ہمارا دل نماز، تلاوت ،ذکر الہٰی میں تو نہیں لگنے دیتا اور فضول اور لغو کاموں فلموں ڈراموں میں بہت لگتا ہے ۔۔</a:t>
            </a:r>
            <a:r>
              <a:rPr lang="ur-PK" sz="1400" b="0" baseline="0" dirty="0" smtClean="0">
                <a:latin typeface="Jameel Noori Nastaleeq" panose="02000503000000020004" pitchFamily="2" charset="-78"/>
                <a:cs typeface="Jameel Noori Nastaleeq" panose="02000503000000020004" pitchFamily="2" charset="-78"/>
              </a:rPr>
              <a:t>ایک وجہ یہ بھی ہے کہ ہم غلط کاموں کو غلط نہیں سمجھتے اپنے آپ کو علم میں آگے بڑھانے کی کوشش نہیں کرتے جس کی وجہ سے ٹال مٹول کرتے ہیں </a:t>
            </a:r>
          </a:p>
          <a:p>
            <a:pPr algn="r" rtl="1"/>
            <a:r>
              <a:rPr lang="ur-PK" sz="1400" b="0" dirty="0" smtClean="0">
                <a:latin typeface="Jameel Noori Nastaleeq" panose="02000503000000020004" pitchFamily="2" charset="-78"/>
                <a:cs typeface="Jameel Noori Nastaleeq" panose="02000503000000020004" pitchFamily="2" charset="-78"/>
              </a:rPr>
              <a:t> سیدنا عبد اللہ بن مسعود فرماتے ہیں :’’مؤمن اپنے گناہوں کو ایک پہاڑ کی طرح دیکھتا ہے، وہ ڈرتا ہے کہ کہیں یہ پہاڑ اس کے اوپر نہ گر پڑے جبکہ فاسق وفاجر اپنے گناہوں کواُس مکھی کی طرح خیال کرتا ہے جو اس کی ناک کے قریب سے گزری اور اس نے یوں ہاتھ سے اس کی طرف اشارہ کیا۔‘‘(بخاری)</a:t>
            </a:r>
          </a:p>
          <a:p>
            <a:pPr algn="r" rtl="1"/>
            <a:r>
              <a:rPr lang="ur-PK" sz="1400" b="0" dirty="0" smtClean="0">
                <a:latin typeface="Jameel Noori Nastaleeq" panose="02000503000000020004" pitchFamily="2" charset="-78"/>
                <a:cs typeface="Jameel Noori Nastaleeq" panose="02000503000000020004" pitchFamily="2" charset="-78"/>
              </a:rPr>
              <a:t>غفلت کاایک سبب گناہوں کی کثرت:: ارشاد باری تعالیٰ ہے:’’ہرگزنہیں! بلکہ ان کے برے کاموں کی وجہ سے ان کے دلوں پر زنگ چڑھ گیا ہے۔‘‘ (المطففین 14)</a:t>
            </a:r>
          </a:p>
          <a:p>
            <a:pPr algn="r" rtl="1"/>
            <a:r>
              <a:rPr lang="ur-PK" sz="1400" b="0" dirty="0" smtClean="0">
                <a:latin typeface="Jameel Noori Nastaleeq" panose="02000503000000020004" pitchFamily="2" charset="-78"/>
                <a:cs typeface="Jameel Noori Nastaleeq" panose="02000503000000020004" pitchFamily="2" charset="-78"/>
              </a:rPr>
              <a:t>سیدنا عبد اللہ بن عباس ؓ  فرماتے ہیں:’’بندہ جب کوئی گناہ کرتا ہے ایک سیاہ نکتہ ا س کے دل میں پڑ جاتا ہے۔ پھر جب اس نے چھوڑ دیا اور استغفار کر لیا اور توبہ کر لی اس کا دل پھر سے چمک اٹھا۔ اگر پھر گناہ پر گناہ کیا تو سیاہی بڑھ گئی یہاں تک کہ سارے دل پر چھا گئی۔ یہی وہ زنگ ہے جس کا اللہ تعالیٰ نے قرآن مجید میں ذکر فرمایا ہے۔‘‘(ترمذی)</a:t>
            </a:r>
          </a:p>
          <a:p>
            <a:pPr algn="r" rtl="1"/>
            <a:r>
              <a:rPr lang="ur-PK" sz="1400" b="0" dirty="0" smtClean="0">
                <a:latin typeface="Jameel Noori Nastaleeq" panose="02000503000000020004" pitchFamily="2" charset="-78"/>
                <a:cs typeface="Jameel Noori Nastaleeq" panose="02000503000000020004" pitchFamily="2" charset="-78"/>
              </a:rPr>
              <a:t> جب غفلت دل پر قبضہ جما لیتی ہے تو یہ دل کی زمین کو بنجر اور بے آباد کر دیتی ہے اسی طرح قرآن کی  رحمت کی بارش سے دل کی ویرانی رونق اور تازگی میں بدل جاتی ہے</a:t>
            </a:r>
          </a:p>
          <a:p>
            <a:pPr algn="r" rtl="1"/>
            <a:r>
              <a:rPr lang="ur-PK" sz="1400" b="0" dirty="0" smtClean="0">
                <a:latin typeface="Jameel Noori Nastaleeq" panose="02000503000000020004" pitchFamily="2" charset="-78"/>
                <a:cs typeface="Jameel Noori Nastaleeq" panose="02000503000000020004" pitchFamily="2" charset="-78"/>
              </a:rPr>
              <a:t>ارشاد الٰہی ہے : ’’لوگوں کے حساب کا وقت قریب آ پہنچا اور وہ غفلت میں پڑے منہ موڑے ہوئے ہیں۔‘‘(الأنبیاء1)</a:t>
            </a:r>
          </a:p>
          <a:p>
            <a:pPr algn="r" rtl="1"/>
            <a:r>
              <a:rPr lang="ur-PK" sz="1400" b="1" dirty="0" smtClean="0">
                <a:latin typeface="Jameel Noori Nastaleeq" panose="02000503000000020004" pitchFamily="2" charset="-78"/>
                <a:cs typeface="Jameel Noori Nastaleeq" panose="02000503000000020004" pitchFamily="2" charset="-78"/>
              </a:rPr>
              <a:t>غفلت کا علاج:</a:t>
            </a:r>
            <a:r>
              <a:rPr lang="ur-PK" sz="1400" b="0" dirty="0" smtClean="0">
                <a:latin typeface="Jameel Noori Nastaleeq" panose="02000503000000020004" pitchFamily="2" charset="-78"/>
                <a:cs typeface="Jameel Noori Nastaleeq" panose="02000503000000020004" pitchFamily="2" charset="-78"/>
              </a:rPr>
              <a:t> اللہ سے واقفیت بڑھانا:ہمیں</a:t>
            </a:r>
            <a:r>
              <a:rPr lang="ur-PK" sz="1400" b="0" baseline="0" dirty="0" smtClean="0">
                <a:latin typeface="Jameel Noori Nastaleeq" panose="02000503000000020004" pitchFamily="2" charset="-78"/>
                <a:cs typeface="Jameel Noori Nastaleeq" panose="02000503000000020004" pitchFamily="2" charset="-78"/>
              </a:rPr>
              <a:t> </a:t>
            </a:r>
            <a:r>
              <a:rPr lang="ur-PK" sz="1400" b="0" dirty="0" smtClean="0">
                <a:latin typeface="Jameel Noori Nastaleeq" panose="02000503000000020004" pitchFamily="2" charset="-78"/>
                <a:cs typeface="Jameel Noori Nastaleeq" panose="02000503000000020004" pitchFamily="2" charset="-78"/>
              </a:rPr>
              <a:t>اللہ کی ذات اور اس کی صفات کی پہچان حاصل کرنی چاہیےجب اللہ کے اسماء وصفات کی پہچان ہو جاتی ہے تو اللہ تعالیٰ کی عظمت انسان کے د ل میں پیدا ہو جاتی ہے۔ پھر اس کادل سوائے اللہ کے کسی چیز میں نہیں لگتا اور دل سے غفلت کے تمام پردے ہٹ جاتے ہیں،دل پاک وصاف اورروشن ہو جاتا ہے۔</a:t>
            </a:r>
          </a:p>
          <a:p>
            <a:pPr algn="r" rtl="1"/>
            <a:r>
              <a:rPr lang="ur-PK" sz="1400" b="0" dirty="0" smtClean="0">
                <a:latin typeface="Jameel Noori Nastaleeq" panose="02000503000000020004" pitchFamily="2" charset="-78"/>
                <a:cs typeface="Jameel Noori Nastaleeq" panose="02000503000000020004" pitchFamily="2" charset="-78"/>
              </a:rPr>
              <a:t> رسول اللہ ﷺنے</a:t>
            </a:r>
            <a:r>
              <a:rPr lang="ur-PK" sz="1400" b="0" baseline="0" dirty="0" smtClean="0">
                <a:latin typeface="Jameel Noori Nastaleeq" panose="02000503000000020004" pitchFamily="2" charset="-78"/>
                <a:cs typeface="Jameel Noori Nastaleeq" panose="02000503000000020004" pitchFamily="2" charset="-78"/>
              </a:rPr>
              <a:t> فرمایا</a:t>
            </a:r>
            <a:r>
              <a:rPr lang="ur-PK" sz="1400" b="0" dirty="0" smtClean="0">
                <a:latin typeface="Jameel Noori Nastaleeq" panose="02000503000000020004" pitchFamily="2" charset="-78"/>
                <a:cs typeface="Jameel Noori Nastaleeq" panose="02000503000000020004" pitchFamily="2" charset="-78"/>
              </a:rPr>
              <a:t>:’’اللہ تعالیٰ جس کے ساتھ بھلائی کا ارادہ فرماتا ہے اسے دین کی سمجھ عطا فرما دیتا ہے۔‘‘ (البخاری)۔</a:t>
            </a:r>
          </a:p>
          <a:p>
            <a:pPr algn="r" rtl="1"/>
            <a:r>
              <a:rPr lang="ur-PK" sz="1400" b="0" dirty="0" smtClean="0">
                <a:latin typeface="Jameel Noori Nastaleeq" panose="02000503000000020004" pitchFamily="2" charset="-78"/>
                <a:cs typeface="Jameel Noori Nastaleeq" panose="02000503000000020004" pitchFamily="2" charset="-78"/>
              </a:rPr>
              <a:t>غفلت کا دوسرا علاج یہ ہے کہ ہر وقت اللہ کے ذکر میں مشغول رہا جائے۔ ارشاد نبیﷺ ہے:</a:t>
            </a:r>
          </a:p>
          <a:p>
            <a:pPr algn="r" rtl="1"/>
            <a:r>
              <a:rPr lang="ur-PK" sz="1400" b="0" dirty="0" smtClean="0">
                <a:latin typeface="Jameel Noori Nastaleeq" panose="02000503000000020004" pitchFamily="2" charset="-78"/>
                <a:cs typeface="Jameel Noori Nastaleeq" panose="02000503000000020004" pitchFamily="2" charset="-78"/>
              </a:rPr>
              <a:t>’’وہ شخص جو اپنے رب کو یاد کرتا ہے اور جو نہیں کرتا،ان دونوں کی مثال زندہ اور مردہ کی سی ہے۔ ‘‘(بخاری)</a:t>
            </a:r>
          </a:p>
          <a:p>
            <a:pPr algn="r" rtl="1"/>
            <a:r>
              <a:rPr lang="ur-PK" sz="1400" b="0" dirty="0" smtClean="0">
                <a:latin typeface="Jameel Noori Nastaleeq" panose="02000503000000020004" pitchFamily="2" charset="-78"/>
                <a:cs typeface="Jameel Noori Nastaleeq" panose="02000503000000020004" pitchFamily="2" charset="-78"/>
              </a:rPr>
              <a:t>غفلت کا علاج یہ ہے کہ علم اور ذکر کی مجالس میں شرکت کی جائے۔ اللہ کے رسول ﷺنے فرمایا:</a:t>
            </a:r>
          </a:p>
          <a:p>
            <a:pPr algn="r" rtl="1"/>
            <a:r>
              <a:rPr lang="ur-PK" sz="1400" b="0" dirty="0" smtClean="0">
                <a:latin typeface="Jameel Noori Nastaleeq" panose="02000503000000020004" pitchFamily="2" charset="-78"/>
                <a:cs typeface="Jameel Noori Nastaleeq" panose="02000503000000020004" pitchFamily="2" charset="-78"/>
              </a:rPr>
              <a:t>’’جب تم جنت کے باغیچوں سے گزرو تو کچھ چر چگ لیا کرو۔‘‘صحابہ نے عرض کیا: جنت کے باغیچے کیا ہیں؟</a:t>
            </a:r>
          </a:p>
          <a:p>
            <a:pPr algn="r" rtl="1"/>
            <a:r>
              <a:rPr lang="ur-PK" sz="1400" b="0" dirty="0" smtClean="0">
                <a:latin typeface="Jameel Noori Nastaleeq" panose="02000503000000020004" pitchFamily="2" charset="-78"/>
                <a:cs typeface="Jameel Noori Nastaleeq" panose="02000503000000020004" pitchFamily="2" charset="-78"/>
              </a:rPr>
              <a:t>آپ ﷺنے فرمایا  ’’ذکر کے حلقے۔‘‘(ترمذی)</a:t>
            </a:r>
          </a:p>
          <a:p>
            <a:pPr algn="r" rtl="1"/>
            <a:r>
              <a:rPr lang="ur-PK" sz="1400" b="0" dirty="0" smtClean="0">
                <a:latin typeface="Jameel Noori Nastaleeq" panose="02000503000000020004" pitchFamily="2" charset="-78"/>
                <a:cs typeface="Jameel Noori Nastaleeq" panose="02000503000000020004" pitchFamily="2" charset="-78"/>
              </a:rPr>
              <a:t>غفلت ایک</a:t>
            </a:r>
            <a:r>
              <a:rPr lang="ur-PK" sz="1400" b="0" baseline="0" dirty="0" smtClean="0">
                <a:latin typeface="Jameel Noori Nastaleeq" panose="02000503000000020004" pitchFamily="2" charset="-78"/>
                <a:cs typeface="Jameel Noori Nastaleeq" panose="02000503000000020004" pitchFamily="2" charset="-78"/>
              </a:rPr>
              <a:t> </a:t>
            </a:r>
            <a:r>
              <a:rPr lang="ur-PK" sz="1400" b="0" dirty="0" smtClean="0">
                <a:latin typeface="Jameel Noori Nastaleeq" panose="02000503000000020004" pitchFamily="2" charset="-78"/>
                <a:cs typeface="Jameel Noori Nastaleeq" panose="02000503000000020004" pitchFamily="2" charset="-78"/>
              </a:rPr>
              <a:t>علاج یہ ہے کہ کثرت سے قرآن کریم کی تلاوت کی</a:t>
            </a:r>
            <a:r>
              <a:rPr lang="en-US" sz="1400" b="0" dirty="0" smtClean="0">
                <a:latin typeface="Jameel Noori Nastaleeq" panose="02000503000000020004" pitchFamily="2" charset="-78"/>
                <a:cs typeface="Jameel Noori Nastaleeq" panose="02000503000000020004" pitchFamily="2" charset="-78"/>
              </a:rPr>
              <a:t> </a:t>
            </a:r>
            <a:r>
              <a:rPr lang="ur-PK" sz="1400" b="0" smtClean="0">
                <a:latin typeface="Jameel Noori Nastaleeq" panose="02000503000000020004" pitchFamily="2" charset="-78"/>
                <a:cs typeface="Jameel Noori Nastaleeq" panose="02000503000000020004" pitchFamily="2" charset="-78"/>
              </a:rPr>
              <a:t>جائے  </a:t>
            </a:r>
            <a:r>
              <a:rPr lang="ur-PK" sz="1400" b="0" dirty="0" smtClean="0">
                <a:latin typeface="Jameel Noori Nastaleeq" panose="02000503000000020004" pitchFamily="2" charset="-78"/>
                <a:cs typeface="Jameel Noori Nastaleeq" panose="02000503000000020004" pitchFamily="2" charset="-78"/>
              </a:rPr>
              <a:t>سیدنا عبد اللہ بن مسعود رضی اللہ عنہ فرماتے ہیں:جو قرآن سے محبت کرتا ہو وہ اللہ اور اس کے رسولﷺ سے محبت کرتا ہے۔‘‘</a:t>
            </a:r>
          </a:p>
        </p:txBody>
      </p:sp>
      <p:sp>
        <p:nvSpPr>
          <p:cNvPr id="4" name="Slide Number Placeholder 3"/>
          <p:cNvSpPr>
            <a:spLocks noGrp="1"/>
          </p:cNvSpPr>
          <p:nvPr>
            <p:ph type="sldNum" sz="quarter" idx="10"/>
          </p:nvPr>
        </p:nvSpPr>
        <p:spPr/>
        <p:txBody>
          <a:bodyPr/>
          <a:lstStyle/>
          <a:p>
            <a:fld id="{682BC4A2-0DA6-4AEA-A52C-8BA440D3ADD0}" type="slidenum">
              <a:rPr lang="en-US" smtClean="0"/>
              <a:t>23</a:t>
            </a:fld>
            <a:endParaRPr lang="en-US"/>
          </a:p>
        </p:txBody>
      </p:sp>
      <p:sp>
        <p:nvSpPr>
          <p:cNvPr id="5" name="Date Placeholder 4"/>
          <p:cNvSpPr>
            <a:spLocks noGrp="1"/>
          </p:cNvSpPr>
          <p:nvPr>
            <p:ph type="dt" idx="11"/>
          </p:nvPr>
        </p:nvSpPr>
        <p:spPr/>
        <p:txBody>
          <a:bodyPr/>
          <a:lstStyle/>
          <a:p>
            <a:fld id="{80CF2826-8619-46DF-8A09-DEFA0B530CD8}" type="datetime1">
              <a:rPr lang="en-US" smtClean="0"/>
              <a:t>3/19/2020</a:t>
            </a:fld>
            <a:endParaRPr lang="en-US"/>
          </a:p>
        </p:txBody>
      </p:sp>
    </p:spTree>
    <p:extLst>
      <p:ext uri="{BB962C8B-B14F-4D97-AF65-F5344CB8AC3E}">
        <p14:creationId xmlns:p14="http://schemas.microsoft.com/office/powerpoint/2010/main" val="910288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یہ منکرین کہتے ہیں کہ تم خدا کے بھیجے ہوئے نہیں ہو کہو "میرے اور تمہارے درمیان اللہ کی گواہی کافی ہے اور پھر ہر اُس شخص کی گواہی جو کتاب آسمانی کا علم رکھتا ہے" (43)</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یعنی ہر وہ شخص جو واقعی آسمانی کتابوں کے علم سے بہرہ ور ہے اس بات کی شہادت دے گا کہ جو کچھ میں پیش کر رہا ہوں وہ وہی تعلیم ہے جو پچھلے انبیاء لے کر آئے تھے۔ کیونکہ ہر نبی کی تعلیمات میں یکسانیت ہوتی ہے اور ایک جیسی سچائی ہوتی ہے </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400" dirty="0" smtClean="0">
                <a:latin typeface="Jameel Noori Nastaleeq" panose="02000503000000020004" pitchFamily="2" charset="-78"/>
                <a:cs typeface="Jameel Noori Nastaleeq" panose="02000503000000020004" pitchFamily="2" charset="-78"/>
              </a:rPr>
              <a:t>بہتر یہ ہو گا اللہ کے فیصلوں کے آگے سر جھکا دو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endParaRPr lang="en-US" dirty="0"/>
          </a:p>
        </p:txBody>
      </p:sp>
      <p:sp>
        <p:nvSpPr>
          <p:cNvPr id="4" name="Slide Number Placeholder 3"/>
          <p:cNvSpPr>
            <a:spLocks noGrp="1"/>
          </p:cNvSpPr>
          <p:nvPr>
            <p:ph type="sldNum" sz="quarter" idx="10"/>
          </p:nvPr>
        </p:nvSpPr>
        <p:spPr/>
        <p:txBody>
          <a:bodyPr/>
          <a:lstStyle/>
          <a:p>
            <a:fld id="{682BC4A2-0DA6-4AEA-A52C-8BA440D3ADD0}" type="slidenum">
              <a:rPr lang="en-US" smtClean="0"/>
              <a:t>24</a:t>
            </a:fld>
            <a:endParaRPr lang="en-US"/>
          </a:p>
        </p:txBody>
      </p:sp>
      <p:sp>
        <p:nvSpPr>
          <p:cNvPr id="5" name="Date Placeholder 4"/>
          <p:cNvSpPr>
            <a:spLocks noGrp="1"/>
          </p:cNvSpPr>
          <p:nvPr>
            <p:ph type="dt" idx="11"/>
          </p:nvPr>
        </p:nvSpPr>
        <p:spPr/>
        <p:txBody>
          <a:bodyPr/>
          <a:lstStyle/>
          <a:p>
            <a:fld id="{34ECDCEF-14E0-49A5-8985-679BC242F374}" type="datetime1">
              <a:rPr lang="en-US" smtClean="0"/>
              <a:t>3/19/2020</a:t>
            </a:fld>
            <a:endParaRPr lang="en-US"/>
          </a:p>
        </p:txBody>
      </p:sp>
    </p:spTree>
    <p:extLst>
      <p:ext uri="{BB962C8B-B14F-4D97-AF65-F5344CB8AC3E}">
        <p14:creationId xmlns:p14="http://schemas.microsoft.com/office/powerpoint/2010/main" val="941337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682BC4A2-0DA6-4AEA-A52C-8BA440D3ADD0}" type="slidenum">
              <a:rPr lang="en-US" smtClean="0"/>
              <a:t>25</a:t>
            </a:fld>
            <a:endParaRPr lang="en-US"/>
          </a:p>
        </p:txBody>
      </p:sp>
      <p:sp>
        <p:nvSpPr>
          <p:cNvPr id="5" name="Date Placeholder 4"/>
          <p:cNvSpPr>
            <a:spLocks noGrp="1"/>
          </p:cNvSpPr>
          <p:nvPr>
            <p:ph type="dt" idx="11"/>
          </p:nvPr>
        </p:nvSpPr>
        <p:spPr/>
        <p:txBody>
          <a:bodyPr/>
          <a:lstStyle/>
          <a:p>
            <a:fld id="{16D190F1-0F9D-4C9B-A0C7-A731A655D2C6}" type="datetime1">
              <a:rPr lang="en-US" smtClean="0"/>
              <a:t>3/19/2020</a:t>
            </a:fld>
            <a:endParaRPr lang="en-US"/>
          </a:p>
        </p:txBody>
      </p:sp>
    </p:spTree>
    <p:extLst>
      <p:ext uri="{BB962C8B-B14F-4D97-AF65-F5344CB8AC3E}">
        <p14:creationId xmlns:p14="http://schemas.microsoft.com/office/powerpoint/2010/main" val="514443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rtl="1"/>
            <a:r>
              <a:rPr lang="ur-PK" sz="1600" dirty="0" smtClean="0">
                <a:latin typeface="Jameel Noori Nastaleeq" panose="02000503000000020004" pitchFamily="2" charset="-78"/>
                <a:cs typeface="Jameel Noori Nastaleeq" panose="02000503000000020004" pitchFamily="2" charset="-78"/>
              </a:rPr>
              <a:t>اس</a:t>
            </a:r>
            <a:r>
              <a:rPr lang="ur-PK" sz="1600" baseline="0" dirty="0" smtClean="0">
                <a:latin typeface="Jameel Noori Nastaleeq" panose="02000503000000020004" pitchFamily="2" charset="-78"/>
                <a:cs typeface="Jameel Noori Nastaleeq" panose="02000503000000020004" pitchFamily="2" charset="-78"/>
              </a:rPr>
              <a:t> سورۃ کا آغاز ایک بنیادی مسئلے سے ہوا ہے اور مسئلہ یہ ہے کہ یہ کتاب اللہ کی طرف سے ہے یا نہیں؟ کیا یہ  کتاب حقائق پر مشتمل ہے؟ اسی بنیادی بات پر باقی کے عقائد تعمیر ہوں گے کیونکہ اس کتاب میں عقیدہ توحید بتایا گیا ہے ، عقیدہ زندگی بعد موت بتایا گیا ہے، اس زندگی میں عمل صالح کرنے سے کیا فوائد ہوں گے وغیرہ اگر یہ کتاب سچی ہے تو اس میں لکھی ہوئی ہر بات پر عمل لازم ہے اس لئے رب العالمین نے سب سے پہلے اسی بات کو چھیڑا ہے ۔ </a:t>
            </a:r>
          </a:p>
          <a:p>
            <a:pPr algn="r" rtl="1"/>
            <a:r>
              <a:rPr lang="ur-PK" sz="1600" dirty="0" smtClean="0">
                <a:latin typeface="Jameel Noori Nastaleeq" panose="02000503000000020004" pitchFamily="2" charset="-78"/>
                <a:cs typeface="Jameel Noori Nastaleeq" panose="02000503000000020004" pitchFamily="2" charset="-78"/>
              </a:rPr>
              <a:t>مخاطب</a:t>
            </a:r>
            <a:r>
              <a:rPr lang="ur-PK" sz="1600" baseline="0" dirty="0" smtClean="0">
                <a:latin typeface="Jameel Noori Nastaleeq" panose="02000503000000020004" pitchFamily="2" charset="-78"/>
                <a:cs typeface="Jameel Noori Nastaleeq" panose="02000503000000020004" pitchFamily="2" charset="-78"/>
              </a:rPr>
              <a:t> نبیﷺ ہیں ان کے ذریعے سے قوم کو سنایا جا رہاہے  اور مختلف نشانیاں اور دلائل دیئے جا رہے ہیں </a:t>
            </a:r>
          </a:p>
          <a:p>
            <a:pPr algn="r" rtl="1"/>
            <a:r>
              <a:rPr lang="ur-PK" sz="1600" baseline="0" dirty="0" smtClean="0">
                <a:latin typeface="Jameel Noori Nastaleeq" panose="02000503000000020004" pitchFamily="2" charset="-78"/>
                <a:cs typeface="Jameel Noori Nastaleeq" panose="02000503000000020004" pitchFamily="2" charset="-78"/>
              </a:rPr>
              <a:t>کتاب الہٰی کا حق ہونا ان پر ثابت ہو چکا تھا کیونکہ بار بار چیلنج دیا گیا کہ ایسی کوئی سورۃ بنا سکتے ہو تو بنا کر لے آؤ ۔۔نہیں بنا سکے ۔۔اور دل میں قائل بھی ہو گئے  تھے ۔ </a:t>
            </a:r>
            <a:endParaRPr lang="ur-PK"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682BC4A2-0DA6-4AEA-A52C-8BA440D3ADD0}" type="slidenum">
              <a:rPr lang="en-US" smtClean="0"/>
              <a:t>3</a:t>
            </a:fld>
            <a:endParaRPr lang="en-US"/>
          </a:p>
        </p:txBody>
      </p:sp>
      <p:sp>
        <p:nvSpPr>
          <p:cNvPr id="5" name="Date Placeholder 4"/>
          <p:cNvSpPr>
            <a:spLocks noGrp="1"/>
          </p:cNvSpPr>
          <p:nvPr>
            <p:ph type="dt" idx="11"/>
          </p:nvPr>
        </p:nvSpPr>
        <p:spPr/>
        <p:txBody>
          <a:bodyPr/>
          <a:lstStyle/>
          <a:p>
            <a:fld id="{6D118546-1704-40BA-8B02-1EB83E4E3E33}" type="datetime1">
              <a:rPr lang="en-US" smtClean="0"/>
              <a:t>3/19/2020</a:t>
            </a:fld>
            <a:endParaRPr lang="en-US"/>
          </a:p>
        </p:txBody>
      </p:sp>
    </p:spTree>
    <p:extLst>
      <p:ext uri="{BB962C8B-B14F-4D97-AF65-F5344CB8AC3E}">
        <p14:creationId xmlns:p14="http://schemas.microsoft.com/office/powerpoint/2010/main" val="1239293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marL="290408" indent="-290408" algn="r" defTabSz="929305" rtl="1">
              <a:buFont typeface="Arial" panose="020B0604020202020204" pitchFamily="34" charset="0"/>
              <a:buChar char="•"/>
              <a:defRPr/>
            </a:pPr>
            <a:r>
              <a:rPr lang="ur-PK" sz="1600" b="1" dirty="0">
                <a:solidFill>
                  <a:srgbClr val="002060"/>
                </a:solidFill>
                <a:latin typeface="Jameel Noori Nastaleeq" panose="02000503000000020004" pitchFamily="2" charset="-78"/>
                <a:cs typeface="Jameel Noori Nastaleeq" panose="02000503000000020004" pitchFamily="2" charset="-78"/>
              </a:rPr>
              <a:t>حدیث // سنت کی اہمیت </a:t>
            </a:r>
            <a:r>
              <a:rPr lang="ur-PK" sz="1600" dirty="0">
                <a:solidFill>
                  <a:prstClr val="black"/>
                </a:solidFill>
                <a:latin typeface="Jameel Noori Nastaleeq" panose="02000503000000020004" pitchFamily="2" charset="-78"/>
                <a:cs typeface="Jameel Noori Nastaleeq" panose="02000503000000020004" pitchFamily="2" charset="-78"/>
              </a:rPr>
              <a:t>۔۔</a:t>
            </a:r>
          </a:p>
          <a:p>
            <a:pPr algn="r" defTabSz="929305" rtl="1">
              <a:defRPr/>
            </a:pPr>
            <a:r>
              <a:rPr lang="ur-PK" sz="1600" dirty="0">
                <a:solidFill>
                  <a:prstClr val="black"/>
                </a:solidFill>
                <a:latin typeface="Jameel Noori Nastaleeq" panose="02000503000000020004" pitchFamily="2" charset="-78"/>
                <a:cs typeface="Jameel Noori Nastaleeq" panose="02000503000000020004" pitchFamily="2" charset="-78"/>
              </a:rPr>
              <a:t>یہ قرآن کی آیات ہیں </a:t>
            </a:r>
          </a:p>
          <a:p>
            <a:pPr algn="r" defTabSz="929305" rtl="1">
              <a:defRPr/>
            </a:pPr>
            <a:r>
              <a:rPr lang="ur-PK" sz="1600" dirty="0">
                <a:solidFill>
                  <a:prstClr val="black"/>
                </a:solidFill>
                <a:latin typeface="Attari_Quraan_Word" panose="02000000000000000000" pitchFamily="2" charset="-78"/>
                <a:cs typeface="Attari_Quraan_Word" panose="02000000000000000000" pitchFamily="2" charset="-78"/>
              </a:rPr>
              <a:t>تِلْكَ آيَاتُ الْكِتَابِ: مراد </a:t>
            </a:r>
            <a:endParaRPr lang="ur-PK" sz="1600" dirty="0">
              <a:solidFill>
                <a:prstClr val="black"/>
              </a:solidFill>
              <a:latin typeface="Jameel Noori Nastaleeq" panose="02000503000000020004" pitchFamily="2" charset="-78"/>
              <a:cs typeface="Jameel Noori Nastaleeq" panose="02000503000000020004" pitchFamily="2" charset="-78"/>
            </a:endParaRPr>
          </a:p>
          <a:p>
            <a:pPr algn="r" defTabSz="929305" rtl="1">
              <a:defRPr/>
            </a:pPr>
            <a:r>
              <a:rPr lang="ur-PK" sz="1600" dirty="0">
                <a:solidFill>
                  <a:prstClr val="black"/>
                </a:solidFill>
                <a:latin typeface="Attari_Quraan_Word" panose="02000000000000000000" pitchFamily="2" charset="-78"/>
                <a:cs typeface="Attari_Quraan_Word" panose="02000000000000000000" pitchFamily="2" charset="-78"/>
              </a:rPr>
              <a:t>وَالَّذِي أُنزِلَ إِلَيْكَ مِن رَّبِّكَ : </a:t>
            </a:r>
            <a:r>
              <a:rPr lang="ur-PK" sz="1600" dirty="0">
                <a:solidFill>
                  <a:prstClr val="black"/>
                </a:solidFill>
                <a:latin typeface="Jameel Noori Nastaleeq" panose="02000503000000020004" pitchFamily="2" charset="-78"/>
                <a:cs typeface="Jameel Noori Nastaleeq" panose="02000503000000020004" pitchFamily="2" charset="-78"/>
              </a:rPr>
              <a:t>جو کچھ آپ کی طرف سے آپ کے رب کی طرف اتارا گیا ہے ۔۔اس میں دو چیزوں کو لیا گیا ہے ۔1 قرآن کی آیات 2 وحی خفی ( </a:t>
            </a:r>
            <a:r>
              <a:rPr lang="en-US" sz="1600" dirty="0">
                <a:solidFill>
                  <a:prstClr val="black"/>
                </a:solidFill>
                <a:latin typeface="Jameel Noori Nastaleeq" panose="02000503000000020004" pitchFamily="2" charset="-78"/>
                <a:cs typeface="Jameel Noori Nastaleeq" panose="02000503000000020004" pitchFamily="2" charset="-78"/>
              </a:rPr>
              <a:t>Hidden </a:t>
            </a:r>
            <a:r>
              <a:rPr lang="en-US" sz="1600" dirty="0" err="1">
                <a:solidFill>
                  <a:prstClr val="black"/>
                </a:solidFill>
                <a:latin typeface="Jameel Noori Nastaleeq" panose="02000503000000020004" pitchFamily="2" charset="-78"/>
                <a:cs typeface="Jameel Noori Nastaleeq" panose="02000503000000020004" pitchFamily="2" charset="-78"/>
              </a:rPr>
              <a:t>Wahi</a:t>
            </a:r>
            <a:r>
              <a:rPr lang="ur-PK" sz="1600" dirty="0">
                <a:solidFill>
                  <a:prstClr val="black"/>
                </a:solidFill>
                <a:latin typeface="Jameel Noori Nastaleeq" panose="02000503000000020004" pitchFamily="2" charset="-78"/>
                <a:cs typeface="Jameel Noori Nastaleeq" panose="02000503000000020004" pitchFamily="2" charset="-78"/>
              </a:rPr>
              <a:t> ) یعنی وہ وحی جو قرآن میں موجود نہیں ہے وہ بھی دین کا ستون ہے اسی طرح ہے جیسے قرآن ہے ۔ قرآن میں ہے کہ نبیﷺ سب کچھ اللہ کے ازن سے فرماتے تھے اپنے گمان یا خیال سے بات نہیں کرتے تھے یہ آپﷺ کی شان کے خلاف تھا </a:t>
            </a:r>
          </a:p>
          <a:p>
            <a:pPr algn="ctr" defTabSz="929305" rtl="1">
              <a:defRPr/>
            </a:pPr>
            <a:r>
              <a:rPr lang="ur-PK" sz="1600" dirty="0">
                <a:solidFill>
                  <a:prstClr val="black"/>
                </a:solidFill>
                <a:latin typeface="Attari_Quraan_Word" panose="02000000000000000000" pitchFamily="2" charset="-78"/>
                <a:cs typeface="Attari_Quraan_Word" panose="02000000000000000000" pitchFamily="2" charset="-78"/>
              </a:rPr>
              <a:t>وَمَا يَنطِقُ عَنِ الْهَوَىٰ ﴿</a:t>
            </a:r>
            <a:r>
              <a:rPr lang="ur-PK" sz="1600" dirty="0">
                <a:solidFill>
                  <a:prstClr val="black"/>
                </a:solidFill>
                <a:latin typeface="Attari_Quraan_Word" panose="02000000000000000000" pitchFamily="2" charset="-78"/>
                <a:cs typeface="Attari_Quraan_Word" panose="02000000000000000000" pitchFamily="2" charset="-78"/>
                <a:hlinkClick r:id="rId3"/>
              </a:rPr>
              <a:t>٣</a:t>
            </a:r>
            <a:r>
              <a:rPr lang="ur-PK" sz="1600" dirty="0">
                <a:solidFill>
                  <a:prstClr val="black"/>
                </a:solidFill>
                <a:latin typeface="Attari_Quraan_Word" panose="02000000000000000000" pitchFamily="2" charset="-78"/>
                <a:cs typeface="Attari_Quraan_Word" panose="02000000000000000000" pitchFamily="2" charset="-78"/>
              </a:rPr>
              <a:t>﴾</a:t>
            </a:r>
          </a:p>
          <a:p>
            <a:pPr algn="ctr" defTabSz="929305" rtl="1">
              <a:defRPr/>
            </a:pPr>
            <a:r>
              <a:rPr lang="ur-PK" sz="1600" dirty="0">
                <a:solidFill>
                  <a:prstClr val="black"/>
                </a:solidFill>
                <a:latin typeface="Jameel Noori Nastaleeq" panose="02000503000000020004" pitchFamily="2" charset="-78"/>
                <a:cs typeface="Jameel Noori Nastaleeq" panose="02000503000000020004" pitchFamily="2" charset="-78"/>
              </a:rPr>
              <a:t>وہ اپنی خواہش نفس سے نہیں بولتا ۔۔سورہ النجم ۔۔</a:t>
            </a:r>
          </a:p>
          <a:p>
            <a:pPr algn="r" defTabSz="929305" rtl="1">
              <a:defRPr/>
            </a:pPr>
            <a:r>
              <a:rPr lang="ur-PK" sz="1600" dirty="0">
                <a:solidFill>
                  <a:prstClr val="black"/>
                </a:solidFill>
                <a:latin typeface="Jameel Noori Nastaleeq" panose="02000503000000020004" pitchFamily="2" charset="-78"/>
                <a:cs typeface="Jameel Noori Nastaleeq" panose="02000503000000020004" pitchFamily="2" charset="-78"/>
              </a:rPr>
              <a:t> قرآن کے الفاظ اور معنی اللہ کی طرف سے </a:t>
            </a:r>
            <a:r>
              <a:rPr lang="en-US" sz="1600" dirty="0">
                <a:solidFill>
                  <a:prstClr val="black"/>
                </a:solidFill>
                <a:latin typeface="Jameel Noori Nastaleeq" panose="02000503000000020004" pitchFamily="2" charset="-78"/>
                <a:cs typeface="Jameel Noori Nastaleeq" panose="02000503000000020004" pitchFamily="2" charset="-78"/>
              </a:rPr>
              <a:t>as it is</a:t>
            </a:r>
            <a:r>
              <a:rPr lang="ur-PK" sz="1600" dirty="0">
                <a:solidFill>
                  <a:prstClr val="black"/>
                </a:solidFill>
                <a:latin typeface="Jameel Noori Nastaleeq" panose="02000503000000020004" pitchFamily="2" charset="-78"/>
                <a:cs typeface="Jameel Noori Nastaleeq" panose="02000503000000020004" pitchFamily="2" charset="-78"/>
              </a:rPr>
              <a:t> ہوتے ہیں حدیث میں معنی اور مرضی  اللہ کی طرف سے ہوتے ہیں یعنی حکم ،طریقہ اور </a:t>
            </a:r>
            <a:r>
              <a:rPr lang="en-US" sz="1600" dirty="0">
                <a:solidFill>
                  <a:prstClr val="black"/>
                </a:solidFill>
                <a:latin typeface="Jameel Noori Nastaleeq" panose="02000503000000020004" pitchFamily="2" charset="-78"/>
                <a:cs typeface="Jameel Noori Nastaleeq" panose="02000503000000020004" pitchFamily="2" charset="-78"/>
              </a:rPr>
              <a:t>explanation</a:t>
            </a:r>
            <a:r>
              <a:rPr lang="ur-PK" sz="1600" dirty="0">
                <a:solidFill>
                  <a:prstClr val="black"/>
                </a:solidFill>
                <a:latin typeface="Jameel Noori Nastaleeq" panose="02000503000000020004" pitchFamily="2" charset="-78"/>
                <a:cs typeface="Jameel Noori Nastaleeq" panose="02000503000000020004" pitchFamily="2" charset="-78"/>
              </a:rPr>
              <a:t> اللہ کی طرف سے آئی ہوتی ہے لیکن الفاظ اللہ کے نہیں ہوتے بلکہ نبیﷺ کے ہوتے ہیں </a:t>
            </a:r>
          </a:p>
          <a:p>
            <a:pPr algn="r" defTabSz="929305" rtl="1">
              <a:defRPr/>
            </a:pPr>
            <a:r>
              <a:rPr lang="ur-PK" sz="1600" b="1" dirty="0">
                <a:solidFill>
                  <a:prstClr val="black"/>
                </a:solidFill>
                <a:latin typeface="Jameel Noori Nastaleeq" panose="02000503000000020004" pitchFamily="2" charset="-78"/>
                <a:cs typeface="Jameel Noori Nastaleeq" panose="02000503000000020004" pitchFamily="2" charset="-78"/>
              </a:rPr>
              <a:t>نامناسب رویہ: لوگوں نے </a:t>
            </a:r>
            <a:r>
              <a:rPr lang="ur-PK" sz="1600" dirty="0">
                <a:solidFill>
                  <a:prstClr val="black"/>
                </a:solidFill>
                <a:latin typeface="Jameel Noori Nastaleeq" panose="02000503000000020004" pitchFamily="2" charset="-78"/>
                <a:cs typeface="Jameel Noori Nastaleeq" panose="02000503000000020004" pitchFamily="2" charset="-78"/>
              </a:rPr>
              <a:t>وحی کا </a:t>
            </a:r>
            <a:r>
              <a:rPr lang="en-US" sz="1600" dirty="0">
                <a:solidFill>
                  <a:prstClr val="black"/>
                </a:solidFill>
                <a:latin typeface="Jameel Noori Nastaleeq" panose="02000503000000020004" pitchFamily="2" charset="-78"/>
                <a:cs typeface="Jameel Noori Nastaleeq" panose="02000503000000020004" pitchFamily="2" charset="-78"/>
              </a:rPr>
              <a:t>division</a:t>
            </a:r>
            <a:r>
              <a:rPr lang="ur-PK" sz="1600" dirty="0">
                <a:solidFill>
                  <a:prstClr val="black"/>
                </a:solidFill>
                <a:latin typeface="Jameel Noori Nastaleeq" panose="02000503000000020004" pitchFamily="2" charset="-78"/>
                <a:cs typeface="Jameel Noori Nastaleeq" panose="02000503000000020004" pitchFamily="2" charset="-78"/>
              </a:rPr>
              <a:t> کر دیا </a:t>
            </a:r>
            <a:r>
              <a:rPr lang="ur-PK" sz="1600" dirty="0" smtClean="0">
                <a:solidFill>
                  <a:prstClr val="black"/>
                </a:solidFill>
                <a:latin typeface="Jameel Noori Nastaleeq" panose="02000503000000020004" pitchFamily="2" charset="-78"/>
                <a:cs typeface="Jameel Noori Nastaleeq" panose="02000503000000020004" pitchFamily="2" charset="-78"/>
              </a:rPr>
              <a:t>ہے،قرآن </a:t>
            </a:r>
            <a:r>
              <a:rPr lang="ur-PK" sz="1600" dirty="0">
                <a:solidFill>
                  <a:prstClr val="black"/>
                </a:solidFill>
                <a:latin typeface="Jameel Noori Nastaleeq" panose="02000503000000020004" pitchFamily="2" charset="-78"/>
                <a:cs typeface="Jameel Noori Nastaleeq" panose="02000503000000020004" pitchFamily="2" charset="-78"/>
              </a:rPr>
              <a:t>میں جو وحی ہے اسے مانتے ہیں اور وحی قرآن میں موجود نہیں سنت اور حدیث کی شکل میں ہمارے سامنے موجود ہے اسے نہیں مانتے یا اس میں حیل و حجت تلاش کرتے ہیں ۔</a:t>
            </a:r>
          </a:p>
          <a:p>
            <a:pPr marL="0" marR="0" lvl="0" indent="0" algn="just" defTabSz="929305" rtl="1" eaLnBrk="1" fontAlgn="auto" latinLnBrk="0" hangingPunct="1">
              <a:lnSpc>
                <a:spcPct val="100000"/>
              </a:lnSpc>
              <a:spcBef>
                <a:spcPts val="0"/>
              </a:spcBef>
              <a:spcAft>
                <a:spcPts val="0"/>
              </a:spcAft>
              <a:buClrTx/>
              <a:buSzTx/>
              <a:buFontTx/>
              <a:buNone/>
              <a:tabLst/>
              <a:defRPr/>
            </a:pPr>
            <a:r>
              <a:rPr lang="ur-PK" sz="1600" dirty="0">
                <a:solidFill>
                  <a:prstClr val="black"/>
                </a:solidFill>
                <a:latin typeface="Jameel Noori Nastaleeq" panose="02000503000000020004" pitchFamily="2" charset="-78"/>
                <a:cs typeface="Jameel Noori Nastaleeq" panose="02000503000000020004" pitchFamily="2" charset="-78"/>
              </a:rPr>
              <a:t>جبکہ </a:t>
            </a:r>
            <a:r>
              <a:rPr lang="ur-PK" sz="1600" b="1" dirty="0">
                <a:solidFill>
                  <a:prstClr val="black"/>
                </a:solidFill>
                <a:latin typeface="Jameel Noori Nastaleeq" panose="02000503000000020004" pitchFamily="2" charset="-78"/>
                <a:cs typeface="Jameel Noori Nastaleeq" panose="02000503000000020004" pitchFamily="2" charset="-78"/>
              </a:rPr>
              <a:t>بہتر رویہ</a:t>
            </a:r>
            <a:r>
              <a:rPr lang="ur-PK" sz="1600" dirty="0">
                <a:solidFill>
                  <a:prstClr val="black"/>
                </a:solidFill>
                <a:latin typeface="Jameel Noori Nastaleeq" panose="02000503000000020004" pitchFamily="2" charset="-78"/>
                <a:cs typeface="Jameel Noori Nastaleeq" panose="02000503000000020004" pitchFamily="2" charset="-78"/>
              </a:rPr>
              <a:t> </a:t>
            </a:r>
            <a:r>
              <a:rPr lang="ur-PK" sz="1600" dirty="0" smtClean="0">
                <a:solidFill>
                  <a:prstClr val="black"/>
                </a:solidFill>
                <a:latin typeface="Jameel Noori Nastaleeq" panose="02000503000000020004" pitchFamily="2" charset="-78"/>
                <a:cs typeface="Jameel Noori Nastaleeq" panose="02000503000000020004" pitchFamily="2" charset="-78"/>
              </a:rPr>
              <a:t>یہ ہے </a:t>
            </a:r>
            <a:r>
              <a:rPr lang="ur-PK" sz="1600" dirty="0">
                <a:solidFill>
                  <a:prstClr val="black"/>
                </a:solidFill>
                <a:latin typeface="Jameel Noori Nastaleeq" panose="02000503000000020004" pitchFamily="2" charset="-78"/>
                <a:cs typeface="Jameel Noori Nastaleeq" panose="02000503000000020004" pitchFamily="2" charset="-78"/>
              </a:rPr>
              <a:t>کہ ہم وحی کو ہر صورت مانیں چاہے وہ وحی جلی ہو جو قرآن میں موجود ہیں </a:t>
            </a:r>
            <a:r>
              <a:rPr lang="ur-PK" sz="1600" dirty="0" smtClean="0">
                <a:solidFill>
                  <a:prstClr val="black"/>
                </a:solidFill>
                <a:latin typeface="Jameel Noori Nastaleeq" panose="02000503000000020004" pitchFamily="2" charset="-78"/>
                <a:cs typeface="Jameel Noori Nastaleeq" panose="02000503000000020004" pitchFamily="2" charset="-78"/>
              </a:rPr>
              <a:t>یا</a:t>
            </a:r>
            <a:r>
              <a:rPr lang="ur-PK" sz="1600" b="1" dirty="0" smtClean="0">
                <a:solidFill>
                  <a:prstClr val="black"/>
                </a:solidFill>
                <a:latin typeface="Jameel Noori Nastaleeq" panose="02000503000000020004" pitchFamily="2" charset="-78"/>
                <a:cs typeface="Jameel Noori Nastaleeq" panose="02000503000000020004" pitchFamily="2" charset="-78"/>
              </a:rPr>
              <a:t>وحی خفی </a:t>
            </a:r>
            <a:r>
              <a:rPr lang="ur-PK" sz="1600" b="0" dirty="0" smtClean="0">
                <a:solidFill>
                  <a:prstClr val="black"/>
                </a:solidFill>
                <a:latin typeface="Jameel Noori Nastaleeq" panose="02000503000000020004" pitchFamily="2" charset="-78"/>
                <a:cs typeface="Jameel Noori Nastaleeq" panose="02000503000000020004" pitchFamily="2" charset="-78"/>
              </a:rPr>
              <a:t>جو</a:t>
            </a:r>
            <a:r>
              <a:rPr lang="ur-PK" sz="1600" b="1" dirty="0" smtClean="0">
                <a:solidFill>
                  <a:prstClr val="black"/>
                </a:solidFill>
                <a:latin typeface="Jameel Noori Nastaleeq" panose="02000503000000020004" pitchFamily="2" charset="-78"/>
                <a:cs typeface="Jameel Noori Nastaleeq" panose="02000503000000020004" pitchFamily="2" charset="-78"/>
              </a:rPr>
              <a:t> </a:t>
            </a:r>
            <a:r>
              <a:rPr lang="ur-PK" sz="1600" dirty="0" smtClean="0">
                <a:solidFill>
                  <a:prstClr val="black"/>
                </a:solidFill>
                <a:latin typeface="Jameel Noori Nastaleeq" panose="02000503000000020004" pitchFamily="2" charset="-78"/>
                <a:cs typeface="Jameel Noori Nastaleeq" panose="02000503000000020004" pitchFamily="2" charset="-78"/>
              </a:rPr>
              <a:t>سنت اور احادیث کی شکل میں</a:t>
            </a:r>
            <a:r>
              <a:rPr lang="ur-PK" sz="1600" baseline="0" dirty="0" smtClean="0">
                <a:solidFill>
                  <a:prstClr val="black"/>
                </a:solidFill>
                <a:latin typeface="Jameel Noori Nastaleeq" panose="02000503000000020004" pitchFamily="2" charset="-78"/>
                <a:cs typeface="Jameel Noori Nastaleeq" panose="02000503000000020004" pitchFamily="2" charset="-78"/>
              </a:rPr>
              <a:t> </a:t>
            </a:r>
            <a:r>
              <a:rPr lang="ur-PK" sz="1600" dirty="0" smtClean="0">
                <a:solidFill>
                  <a:prstClr val="black"/>
                </a:solidFill>
                <a:latin typeface="Jameel Noori Nastaleeq" panose="02000503000000020004" pitchFamily="2" charset="-78"/>
                <a:cs typeface="Jameel Noori Nastaleeq" panose="02000503000000020004" pitchFamily="2" charset="-78"/>
              </a:rPr>
              <a:t>موجود ہیں</a:t>
            </a:r>
            <a:r>
              <a:rPr lang="ur-PK" sz="1600" baseline="0" dirty="0" smtClean="0">
                <a:solidFill>
                  <a:prstClr val="black"/>
                </a:solidFill>
                <a:latin typeface="Jameel Noori Nastaleeq" panose="02000503000000020004" pitchFamily="2" charset="-78"/>
                <a:cs typeface="Jameel Noori Nastaleeq" panose="02000503000000020004" pitchFamily="2" charset="-78"/>
              </a:rPr>
              <a:t> </a:t>
            </a: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کیونکہ نبیﷺ کی سنت بھی رب کے حکم کا مخفی حصہ ہیں ۔۔ نماز کے اوقات ہوں یا رکعتوں کی تعداد یا وضو کا طریقہ یہ سب بھی نبی ﷺ کے ذریعے بھجوایا گیا ہے ۔ تو یہاں "اور جو کچھ تمہارے رب کی طرف سے تم پر نازل کیا گیا ہے " سے مراد حدیث اور قرآن کی آیات کو لیا جاتا ہے ۔ اور ان میں حق کا ذکر ہے ۔۔</a:t>
            </a:r>
            <a:r>
              <a:rPr kumimoji="0" lang="ur-PK" sz="16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یہ دلیل ہے ان لوگوں کے لئے جو قرآن کو تو مانتے ہیں لیکن احادیث اور سنت کے منکر ہیں </a:t>
            </a: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اور بعض لوگ ایسے بھی ہیں جو  سنتوں پر تو عمل کرتے ہیں مگر قرآن کی آیات کو در گزر کرتے ہیں جبکہ یہ دونوں حکم رب کی طرف سے ہی نازل کئے گئے ہیں </a:t>
            </a:r>
          </a:p>
          <a:p>
            <a:pPr marL="0" marR="0" lvl="0" indent="0" algn="just" defTabSz="929305" rtl="1" eaLnBrk="1" fontAlgn="auto" latinLnBrk="0" hangingPunct="1">
              <a:lnSpc>
                <a:spcPct val="100000"/>
              </a:lnSpc>
              <a:spcBef>
                <a:spcPts val="0"/>
              </a:spcBef>
              <a:spcAft>
                <a:spcPts val="0"/>
              </a:spcAft>
              <a:buClrTx/>
              <a:buSzTx/>
              <a:buFontTx/>
              <a:buNone/>
              <a:tabLst/>
              <a:defRPr/>
            </a:pPr>
            <a:r>
              <a:rPr lang="ur-PK" sz="1600" dirty="0" smtClean="0">
                <a:solidFill>
                  <a:prstClr val="black"/>
                </a:solidFill>
                <a:latin typeface="Jameel Noori Nastaleeq" panose="02000503000000020004" pitchFamily="2" charset="-78"/>
                <a:cs typeface="Jameel Noori Nastaleeq" panose="02000503000000020004" pitchFamily="2" charset="-78"/>
              </a:rPr>
              <a:t> رسول اللہ ﷺ نے فرمایا:  قریب ہے کہ کوئی آدمی اپنے آراستہ تخت پر ٹیک لگائے بیٹھا ہو اور اس سے میری کوئی حدیث بیان کی جائے تو وہ کہے:  ہمارے اور تمہارے درمیان اللہ کی کتاب کافی ہے، ہم اس میں جو چیز حلال پائیں گے اسی کو حلال سمجھیں گے اور جو چیز حرام پائیں گے اسی کو حرام جانیں گے ، تو سن لو! جسے رسول اللہ صلی اللہ علیہ وسلم نے حرام قرار دیا ہے وہ ویسے ہی ہے جیسے اللہ نے حرام قرار دیا ہے ۔ سنن ابن ماجہ 12</a:t>
            </a:r>
            <a:endParaRPr lang="ur-PK" sz="1600" dirty="0">
              <a:solidFill>
                <a:prstClr val="black"/>
              </a:solidFill>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682BC4A2-0DA6-4AEA-A52C-8BA440D3ADD0}" type="slidenum">
              <a:rPr lang="en-US" smtClean="0"/>
              <a:t>4</a:t>
            </a:fld>
            <a:endParaRPr lang="en-US"/>
          </a:p>
        </p:txBody>
      </p:sp>
      <p:sp>
        <p:nvSpPr>
          <p:cNvPr id="5" name="Date Placeholder 4"/>
          <p:cNvSpPr>
            <a:spLocks noGrp="1"/>
          </p:cNvSpPr>
          <p:nvPr>
            <p:ph type="dt" idx="11"/>
          </p:nvPr>
        </p:nvSpPr>
        <p:spPr/>
        <p:txBody>
          <a:bodyPr/>
          <a:lstStyle/>
          <a:p>
            <a:fld id="{36F637BB-0A4A-4A51-B999-A0A94E272483}" type="datetime1">
              <a:rPr lang="en-US" smtClean="0"/>
              <a:t>3/19/2020</a:t>
            </a:fld>
            <a:endParaRPr lang="en-US"/>
          </a:p>
        </p:txBody>
      </p:sp>
    </p:spTree>
    <p:extLst>
      <p:ext uri="{BB962C8B-B14F-4D97-AF65-F5344CB8AC3E}">
        <p14:creationId xmlns:p14="http://schemas.microsoft.com/office/powerpoint/2010/main" val="1419744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ctr" rtl="1"/>
            <a:r>
              <a:rPr lang="ur-PK" sz="1400" b="1" dirty="0">
                <a:latin typeface="Jameel Noori Nastaleeq" panose="02000503000000020004" pitchFamily="2" charset="-78"/>
                <a:cs typeface="Jameel Noori Nastaleeq" panose="02000503000000020004" pitchFamily="2" charset="-78"/>
              </a:rPr>
              <a:t>ا ل م ر یہ کتاب الٰہی کی آیات ہیں، اور جو کچھ تمہارے رب کی طرف سے تم پر نازل کیا گیا ہے وہ عین حق ہے، مگر (تمہاری قوم کے) اکثر لوگ مان نہیں رہے ہیں (</a:t>
            </a:r>
            <a:r>
              <a:rPr lang="ur-PK" sz="1400" b="1" dirty="0">
                <a:latin typeface="Jameel Noori Nastaleeq" panose="02000503000000020004" pitchFamily="2" charset="-78"/>
                <a:cs typeface="Jameel Noori Nastaleeq" panose="02000503000000020004" pitchFamily="2" charset="-78"/>
                <a:hlinkClick r:id="rId3"/>
              </a:rPr>
              <a:t>1</a:t>
            </a:r>
            <a:r>
              <a:rPr lang="ur-PK" sz="1400" b="1" dirty="0">
                <a:latin typeface="Jameel Noori Nastaleeq" panose="02000503000000020004" pitchFamily="2" charset="-78"/>
                <a:cs typeface="Jameel Noori Nastaleeq" panose="02000503000000020004" pitchFamily="2" charset="-78"/>
              </a:rPr>
              <a:t>) </a:t>
            </a:r>
            <a:endParaRPr lang="en-US" sz="1400" b="1" dirty="0">
              <a:latin typeface="Jameel Noori Nastaleeq" panose="02000503000000020004" pitchFamily="2" charset="-78"/>
              <a:cs typeface="Jameel Noori Nastaleeq" panose="02000503000000020004" pitchFamily="2" charset="-78"/>
            </a:endParaRPr>
          </a:p>
          <a:p>
            <a:pPr algn="r" rtl="1"/>
            <a:r>
              <a:rPr lang="ur-PK" sz="1400" b="1" dirty="0">
                <a:latin typeface="Jameel Noori Nastaleeq" panose="02000503000000020004" pitchFamily="2" charset="-78"/>
                <a:cs typeface="Jameel Noori Nastaleeq" panose="02000503000000020004" pitchFamily="2" charset="-78"/>
              </a:rPr>
              <a:t>تمہارے رب کی طرف سے قرآن آیا ہے </a:t>
            </a:r>
            <a:r>
              <a:rPr lang="ur-PK" sz="1400" dirty="0" smtClean="0">
                <a:latin typeface="Jameel Noori Nastaleeq" panose="02000503000000020004" pitchFamily="2" charset="-78"/>
                <a:cs typeface="Jameel Noori Nastaleeq" panose="02000503000000020004" pitchFamily="2" charset="-78"/>
              </a:rPr>
              <a:t>رب </a:t>
            </a:r>
            <a:r>
              <a:rPr lang="ur-PK" sz="1400" dirty="0">
                <a:latin typeface="Jameel Noori Nastaleeq" panose="02000503000000020004" pitchFamily="2" charset="-78"/>
                <a:cs typeface="Jameel Noori Nastaleeq" panose="02000503000000020004" pitchFamily="2" charset="-78"/>
              </a:rPr>
              <a:t>:پالنے والا، پیدا کرنے والا مالک ۔۔ </a:t>
            </a:r>
          </a:p>
          <a:p>
            <a:pPr algn="r" rtl="1"/>
            <a:r>
              <a:rPr lang="ur-PK" sz="1400" dirty="0" smtClean="0">
                <a:latin typeface="Jameel Noori Nastaleeq" panose="02000503000000020004" pitchFamily="2" charset="-78"/>
                <a:cs typeface="Jameel Noori Nastaleeq" panose="02000503000000020004" pitchFamily="2" charset="-78"/>
              </a:rPr>
              <a:t>اس رب کی طرف سے قرآن نازل ہوا ہے </a:t>
            </a:r>
            <a:r>
              <a:rPr lang="ur-PK" sz="1400" b="0" dirty="0" smtClean="0">
                <a:latin typeface="Jameel Noori Nastaleeq" panose="02000503000000020004" pitchFamily="2" charset="-78"/>
                <a:cs typeface="Jameel Noori Nastaleeq" panose="02000503000000020004" pitchFamily="2" charset="-78"/>
              </a:rPr>
              <a:t>قرآن </a:t>
            </a:r>
            <a:r>
              <a:rPr lang="ur-PK" sz="1400" b="0" dirty="0">
                <a:latin typeface="Jameel Noori Nastaleeq" panose="02000503000000020004" pitchFamily="2" charset="-78"/>
                <a:cs typeface="Jameel Noori Nastaleeq" panose="02000503000000020004" pitchFamily="2" charset="-78"/>
              </a:rPr>
              <a:t>اللہ کی رحمت کا اظہار ہے </a:t>
            </a:r>
            <a:r>
              <a:rPr lang="ur-PK" sz="1400" b="0" dirty="0" smtClean="0">
                <a:latin typeface="Jameel Noori Nastaleeq" panose="02000503000000020004" pitchFamily="2" charset="-78"/>
                <a:cs typeface="Jameel Noori Nastaleeq" panose="02000503000000020004" pitchFamily="2" charset="-78"/>
              </a:rPr>
              <a:t>،رب </a:t>
            </a:r>
            <a:r>
              <a:rPr lang="ur-PK" sz="1400" b="0" dirty="0">
                <a:latin typeface="Jameel Noori Nastaleeq" panose="02000503000000020004" pitchFamily="2" charset="-78"/>
                <a:cs typeface="Jameel Noori Nastaleeq" panose="02000503000000020004" pitchFamily="2" charset="-78"/>
              </a:rPr>
              <a:t>چاہتا ہے کہ اس کی مخلوق تباہ نہ ہو نقصان نہ اٹھائے رنج و غم کا شکار نہ ہو تباہ و برباد نہ ہو بھٹکنے سے بچے </a:t>
            </a:r>
            <a:r>
              <a:rPr lang="ur-PK" sz="1400" b="0" dirty="0" smtClean="0">
                <a:latin typeface="Jameel Noori Nastaleeq" panose="02000503000000020004" pitchFamily="2" charset="-78"/>
                <a:cs typeface="Jameel Noori Nastaleeq" panose="02000503000000020004" pitchFamily="2" charset="-78"/>
              </a:rPr>
              <a:t>وہ اپنی مخلوق کوستر </a:t>
            </a:r>
            <a:r>
              <a:rPr lang="ur-PK" sz="1400" b="0" dirty="0">
                <a:latin typeface="Jameel Noori Nastaleeq" panose="02000503000000020004" pitchFamily="2" charset="-78"/>
                <a:cs typeface="Jameel Noori Nastaleeq" panose="02000503000000020004" pitchFamily="2" charset="-78"/>
              </a:rPr>
              <a:t>ماؤں سے بڑھ کر چاہتا </a:t>
            </a:r>
            <a:r>
              <a:rPr lang="ur-PK" sz="1400" b="0" dirty="0" smtClean="0">
                <a:latin typeface="Jameel Noori Nastaleeq" panose="02000503000000020004" pitchFamily="2" charset="-78"/>
                <a:cs typeface="Jameel Noori Nastaleeq" panose="02000503000000020004" pitchFamily="2" charset="-78"/>
              </a:rPr>
              <a:t>ہےقرآن</a:t>
            </a:r>
            <a:r>
              <a:rPr lang="ur-PK" sz="1400" b="0" baseline="0" dirty="0" smtClean="0">
                <a:latin typeface="Jameel Noori Nastaleeq" panose="02000503000000020004" pitchFamily="2" charset="-78"/>
                <a:cs typeface="Jameel Noori Nastaleeq" panose="02000503000000020004" pitchFamily="2" charset="-78"/>
              </a:rPr>
              <a:t> </a:t>
            </a:r>
            <a:r>
              <a:rPr lang="ur-PK" sz="1400" b="0" dirty="0" smtClean="0">
                <a:latin typeface="Jameel Noori Nastaleeq" panose="02000503000000020004" pitchFamily="2" charset="-78"/>
                <a:cs typeface="Jameel Noori Nastaleeq" panose="02000503000000020004" pitchFamily="2" charset="-78"/>
              </a:rPr>
              <a:t> </a:t>
            </a:r>
            <a:r>
              <a:rPr lang="ur-PK" sz="1400" b="0" dirty="0">
                <a:latin typeface="Jameel Noori Nastaleeq" panose="02000503000000020004" pitchFamily="2" charset="-78"/>
                <a:cs typeface="Jameel Noori Nastaleeq" panose="02000503000000020004" pitchFamily="2" charset="-78"/>
              </a:rPr>
              <a:t>ہمیں </a:t>
            </a:r>
            <a:r>
              <a:rPr lang="ur-PK" sz="1400" b="0" dirty="0" smtClean="0">
                <a:latin typeface="Jameel Noori Nastaleeq" panose="02000503000000020004" pitchFamily="2" charset="-78"/>
                <a:cs typeface="Jameel Noori Nastaleeq" panose="02000503000000020004" pitchFamily="2" charset="-78"/>
              </a:rPr>
              <a:t>زحمت </a:t>
            </a:r>
            <a:r>
              <a:rPr lang="ur-PK" sz="1400" b="0" dirty="0">
                <a:latin typeface="Jameel Noori Nastaleeq" panose="02000503000000020004" pitchFamily="2" charset="-78"/>
                <a:cs typeface="Jameel Noori Nastaleeq" panose="02000503000000020004" pitchFamily="2" charset="-78"/>
              </a:rPr>
              <a:t>سے بچانے آیا ہے اور اللہ کی رحمت ہے </a:t>
            </a:r>
            <a:r>
              <a:rPr lang="ur-PK" sz="1400" b="0" dirty="0" smtClean="0">
                <a:latin typeface="Jameel Noori Nastaleeq" panose="02000503000000020004" pitchFamily="2" charset="-78"/>
                <a:cs typeface="Jameel Noori Nastaleeq" panose="02000503000000020004" pitchFamily="2" charset="-78"/>
              </a:rPr>
              <a:t>جیسے </a:t>
            </a:r>
            <a:r>
              <a:rPr lang="ur-PK" sz="1400" b="0" dirty="0">
                <a:latin typeface="Jameel Noori Nastaleeq" panose="02000503000000020004" pitchFamily="2" charset="-78"/>
                <a:cs typeface="Jameel Noori Nastaleeq" panose="02000503000000020004" pitchFamily="2" charset="-78"/>
              </a:rPr>
              <a:t>سورہ الرحمٰن میں آتا ہے ۔۔الرحمٰن : جب رحمٰن کی رحمانیت کو جوش آیا تو کیا ہوا ؟ علم القرآن</a:t>
            </a:r>
            <a:r>
              <a:rPr lang="ur-PK" sz="1400" b="0" dirty="0" smtClean="0">
                <a:latin typeface="Jameel Noori Nastaleeq" panose="02000503000000020004" pitchFamily="2" charset="-78"/>
                <a:cs typeface="Jameel Noori Nastaleeq" panose="02000503000000020004" pitchFamily="2" charset="-78"/>
              </a:rPr>
              <a:t>:"اس </a:t>
            </a:r>
            <a:r>
              <a:rPr lang="ur-PK" sz="1400" b="0" dirty="0">
                <a:latin typeface="Jameel Noori Nastaleeq" panose="02000503000000020004" pitchFamily="2" charset="-78"/>
                <a:cs typeface="Jameel Noori Nastaleeq" panose="02000503000000020004" pitchFamily="2" charset="-78"/>
              </a:rPr>
              <a:t>نے قرآن </a:t>
            </a:r>
            <a:r>
              <a:rPr lang="ur-PK" sz="1400" b="0" dirty="0" smtClean="0">
                <a:latin typeface="Jameel Noori Nastaleeq" panose="02000503000000020004" pitchFamily="2" charset="-78"/>
                <a:cs typeface="Jameel Noori Nastaleeq" panose="02000503000000020004" pitchFamily="2" charset="-78"/>
              </a:rPr>
              <a:t>سکھایا" </a:t>
            </a:r>
          </a:p>
          <a:p>
            <a:pPr algn="r" defTabSz="929305" rtl="1">
              <a:defRPr/>
            </a:pPr>
            <a:r>
              <a:rPr lang="ur-PK" sz="1400" b="0" dirty="0" smtClean="0">
                <a:latin typeface="Jameel Noori Nastaleeq" panose="02000503000000020004" pitchFamily="2" charset="-78"/>
                <a:cs typeface="Jameel Noori Nastaleeq" panose="02000503000000020004" pitchFamily="2" charset="-78"/>
              </a:rPr>
              <a:t>پورے </a:t>
            </a:r>
            <a:r>
              <a:rPr lang="ur-PK" sz="1400" b="0" dirty="0">
                <a:latin typeface="Jameel Noori Nastaleeq" panose="02000503000000020004" pitchFamily="2" charset="-78"/>
                <a:cs typeface="Jameel Noori Nastaleeq" panose="02000503000000020004" pitchFamily="2" charset="-78"/>
              </a:rPr>
              <a:t>دل اور خوشی کے ساتھ اسے قبول کریں جیسے سورہ یونس میں آتاہے ۔۔ </a:t>
            </a:r>
          </a:p>
          <a:p>
            <a:pPr algn="r" defTabSz="929305" rtl="1">
              <a:defRPr/>
            </a:pPr>
            <a:r>
              <a:rPr lang="ur-PK" sz="1400" b="1" dirty="0">
                <a:latin typeface="Attari_Quraan_Word" panose="02000000000000000000" pitchFamily="2" charset="-78"/>
                <a:cs typeface="Attari_Quraan_Word" panose="02000000000000000000" pitchFamily="2" charset="-78"/>
              </a:rPr>
              <a:t>قُلْ بِفَضْلِ اللَّـهِ وَبِرَحْمَتِهِ فَبِذَٰلِكَ فَلْيَفْرَحُوا هُوَ خَيْرٌ مِّمَّا يَجْمَعُونَ ﴿</a:t>
            </a:r>
            <a:r>
              <a:rPr lang="ur-PK" sz="1400" b="1" dirty="0">
                <a:latin typeface="Attari_Quraan_Word" panose="02000000000000000000" pitchFamily="2" charset="-78"/>
                <a:cs typeface="Attari_Quraan_Word" panose="02000000000000000000" pitchFamily="2" charset="-78"/>
                <a:hlinkClick r:id="rId4"/>
              </a:rPr>
              <a:t>٥٨</a:t>
            </a:r>
            <a:r>
              <a:rPr lang="ur-PK" sz="1400" b="1" dirty="0">
                <a:latin typeface="Attari_Quraan_Word" panose="02000000000000000000" pitchFamily="2" charset="-78"/>
                <a:cs typeface="Attari_Quraan_Word" panose="02000000000000000000" pitchFamily="2" charset="-78"/>
              </a:rPr>
              <a:t>﴾</a:t>
            </a:r>
            <a:endParaRPr lang="en-US" sz="1400" b="1" dirty="0">
              <a:latin typeface="Attari_Quraan_Word" panose="02000000000000000000" pitchFamily="2" charset="-78"/>
              <a:cs typeface="Attari_Quraan_Word" panose="02000000000000000000" pitchFamily="2" charset="-78"/>
            </a:endParaRPr>
          </a:p>
          <a:p>
            <a:pPr algn="r" rtl="1"/>
            <a:r>
              <a:rPr lang="ur-PK" sz="1400" dirty="0">
                <a:latin typeface="Jameel Noori Nastaleeq" panose="02000503000000020004" pitchFamily="2" charset="-78"/>
                <a:cs typeface="Jameel Noori Nastaleeq" panose="02000503000000020004" pitchFamily="2" charset="-78"/>
              </a:rPr>
              <a:t>اے نبیؐ، کہو کہ “یہ اللہ کا فضل اور اس کی مہربانی ہے کہ یہ چیز اس نے بھیجی، اس پر تو لوگوں کو خوشی منانی چاہیے، یہ اُن سب چیزوں سے بہتر ہے جنہیں لوگ سمیٹ رہے ہیں"۔(سورہ </a:t>
            </a:r>
            <a:r>
              <a:rPr lang="ur-PK" sz="1400" dirty="0" smtClean="0">
                <a:latin typeface="Jameel Noori Nastaleeq" panose="02000503000000020004" pitchFamily="2" charset="-78"/>
                <a:cs typeface="Jameel Noori Nastaleeq" panose="02000503000000020004" pitchFamily="2" charset="-78"/>
              </a:rPr>
              <a:t>یونس)۔۔۔یعنی </a:t>
            </a:r>
            <a:r>
              <a:rPr lang="ur-PK" sz="1400" dirty="0">
                <a:latin typeface="Jameel Noori Nastaleeq" panose="02000503000000020004" pitchFamily="2" charset="-78"/>
                <a:cs typeface="Jameel Noori Nastaleeq" panose="02000503000000020004" pitchFamily="2" charset="-78"/>
              </a:rPr>
              <a:t>اس </a:t>
            </a:r>
            <a:r>
              <a:rPr lang="ur-PK" sz="1400" dirty="0" smtClean="0">
                <a:latin typeface="Jameel Noori Nastaleeq" panose="02000503000000020004" pitchFamily="2" charset="-78"/>
                <a:cs typeface="Jameel Noori Nastaleeq" panose="02000503000000020004" pitchFamily="2" charset="-78"/>
              </a:rPr>
              <a:t>رحمت </a:t>
            </a:r>
            <a:r>
              <a:rPr lang="ur-PK" sz="1400" dirty="0">
                <a:latin typeface="Jameel Noori Nastaleeq" panose="02000503000000020004" pitchFamily="2" charset="-78"/>
                <a:cs typeface="Jameel Noori Nastaleeq" panose="02000503000000020004" pitchFamily="2" charset="-78"/>
              </a:rPr>
              <a:t>کو پورے اعتماد اور محبت کے ساتھ قبول کیا جائے یہ تمہارے ولی تمہارے اللہ کی طرف سے آیا ہے </a:t>
            </a:r>
            <a:r>
              <a:rPr lang="ur-PK" sz="1400" dirty="0" smtClean="0">
                <a:latin typeface="Jameel Noori Nastaleeq" panose="02000503000000020004" pitchFamily="2" charset="-78"/>
                <a:cs typeface="Jameel Noori Nastaleeq" panose="02000503000000020004" pitchFamily="2" charset="-78"/>
              </a:rPr>
              <a:t>اس پر کسی </a:t>
            </a:r>
            <a:r>
              <a:rPr lang="ur-PK" sz="1400" dirty="0">
                <a:latin typeface="Jameel Noori Nastaleeq" panose="02000503000000020004" pitchFamily="2" charset="-78"/>
                <a:cs typeface="Jameel Noori Nastaleeq" panose="02000503000000020004" pitchFamily="2" charset="-78"/>
              </a:rPr>
              <a:t>خوف و خطرے اور شک و شبے کے بغیر آنکھیں بند کرکے عمل کرو </a:t>
            </a:r>
            <a:r>
              <a:rPr lang="ur-PK" sz="1400" dirty="0" smtClean="0">
                <a:latin typeface="Jameel Noori Nastaleeq" panose="02000503000000020004" pitchFamily="2" charset="-78"/>
                <a:cs typeface="Jameel Noori Nastaleeq" panose="02000503000000020004" pitchFamily="2" charset="-78"/>
              </a:rPr>
              <a:t>۔ مگر اتنا اعتماد دلانے کے باوجود بندوں کا کیا حال ہے؟مستقل ضد اور انکار نہ</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ماننے </a:t>
            </a:r>
            <a:r>
              <a:rPr lang="ur-PK" sz="1400" dirty="0">
                <a:latin typeface="Jameel Noori Nastaleeq" panose="02000503000000020004" pitchFamily="2" charset="-78"/>
                <a:cs typeface="Jameel Noori Nastaleeq" panose="02000503000000020004" pitchFamily="2" charset="-78"/>
              </a:rPr>
              <a:t>کی وجہ </a:t>
            </a:r>
            <a:r>
              <a:rPr lang="ur-PK" sz="1400" dirty="0" smtClean="0">
                <a:latin typeface="Jameel Noori Nastaleeq" panose="02000503000000020004" pitchFamily="2" charset="-78"/>
                <a:cs typeface="Jameel Noori Nastaleeq" panose="02000503000000020004" pitchFamily="2" charset="-78"/>
              </a:rPr>
              <a:t>یہ نہیں کہ اس میں ثبوت </a:t>
            </a:r>
            <a:r>
              <a:rPr lang="ur-PK" sz="1400" dirty="0">
                <a:latin typeface="Jameel Noori Nastaleeq" panose="02000503000000020004" pitchFamily="2" charset="-78"/>
                <a:cs typeface="Jameel Noori Nastaleeq" panose="02000503000000020004" pitchFamily="2" charset="-78"/>
              </a:rPr>
              <a:t>اور </a:t>
            </a:r>
            <a:r>
              <a:rPr lang="ur-PK" sz="1400" dirty="0" smtClean="0">
                <a:latin typeface="Jameel Noori Nastaleeq" panose="02000503000000020004" pitchFamily="2" charset="-78"/>
                <a:cs typeface="Jameel Noori Nastaleeq" panose="02000503000000020004" pitchFamily="2" charset="-78"/>
              </a:rPr>
              <a:t>لاجک کی  </a:t>
            </a:r>
            <a:r>
              <a:rPr lang="ur-PK" sz="1400" dirty="0">
                <a:latin typeface="Jameel Noori Nastaleeq" panose="02000503000000020004" pitchFamily="2" charset="-78"/>
                <a:cs typeface="Jameel Noori Nastaleeq" panose="02000503000000020004" pitchFamily="2" charset="-78"/>
              </a:rPr>
              <a:t>کمی </a:t>
            </a:r>
            <a:r>
              <a:rPr lang="ur-PK" sz="1400" dirty="0" smtClean="0">
                <a:latin typeface="Jameel Noori Nastaleeq" panose="02000503000000020004" pitchFamily="2" charset="-78"/>
                <a:cs typeface="Jameel Noori Nastaleeq" panose="02000503000000020004" pitchFamily="2" charset="-78"/>
              </a:rPr>
              <a:t>ہے </a:t>
            </a:r>
            <a:r>
              <a:rPr lang="ur-PK" sz="1400" dirty="0">
                <a:latin typeface="Jameel Noori Nastaleeq" panose="02000503000000020004" pitchFamily="2" charset="-78"/>
                <a:cs typeface="Jameel Noori Nastaleeq" panose="02000503000000020004" pitchFamily="2" charset="-78"/>
              </a:rPr>
              <a:t>بلکہ ضد اور تعصب </a:t>
            </a:r>
            <a:r>
              <a:rPr lang="ur-PK" sz="1400" dirty="0" smtClean="0">
                <a:latin typeface="Jameel Noori Nastaleeq" panose="02000503000000020004" pitchFamily="2" charset="-78"/>
                <a:cs typeface="Jameel Noori Nastaleeq" panose="02000503000000020004" pitchFamily="2" charset="-78"/>
              </a:rPr>
              <a:t>ہے۔جو </a:t>
            </a:r>
            <a:r>
              <a:rPr lang="ur-PK" sz="1400" dirty="0">
                <a:latin typeface="Jameel Noori Nastaleeq" panose="02000503000000020004" pitchFamily="2" charset="-78"/>
                <a:cs typeface="Jameel Noori Nastaleeq" panose="02000503000000020004" pitchFamily="2" charset="-78"/>
              </a:rPr>
              <a:t>انسان ضد پر اڑ جاتا ہے اس انسان کا دماغ </a:t>
            </a:r>
            <a:r>
              <a:rPr lang="ur-PK" sz="1400" dirty="0" smtClean="0">
                <a:latin typeface="Jameel Noori Nastaleeq" panose="02000503000000020004" pitchFamily="2" charset="-78"/>
                <a:cs typeface="Jameel Noori Nastaleeq" panose="02000503000000020004" pitchFamily="2" charset="-78"/>
              </a:rPr>
              <a:t>بالکل </a:t>
            </a:r>
            <a:r>
              <a:rPr lang="ur-PK" sz="1400" dirty="0">
                <a:latin typeface="Jameel Noori Nastaleeq" panose="02000503000000020004" pitchFamily="2" charset="-78"/>
                <a:cs typeface="Jameel Noori Nastaleeq" panose="02000503000000020004" pitchFamily="2" charset="-78"/>
              </a:rPr>
              <a:t>کام نہیں کرتا اور کوئی لاجک کام نہیں کرتی ڈیڈ لاک ہو جاتا ہے انسان ۔۔ایسے میں حکیم و دانا اللہ نے ڈانٹ ،ڈپٹ الزام تراشی کا انداز اختیار نہ کیا بلکہ </a:t>
            </a:r>
            <a:r>
              <a:rPr lang="ur-PK" sz="1400" dirty="0" smtClean="0">
                <a:latin typeface="Jameel Noori Nastaleeq" panose="02000503000000020004" pitchFamily="2" charset="-78"/>
                <a:cs typeface="Jameel Noori Nastaleeq" panose="02000503000000020004" pitchFamily="2" charset="-78"/>
              </a:rPr>
              <a:t>کائنات کی نشانیوں کی طرف متوجہ کروا کے بات کی ہے اور </a:t>
            </a:r>
            <a:r>
              <a:rPr lang="ur-PK" sz="1400" dirty="0">
                <a:latin typeface="Jameel Noori Nastaleeq" panose="02000503000000020004" pitchFamily="2" charset="-78"/>
                <a:cs typeface="Jameel Noori Nastaleeq" panose="02000503000000020004" pitchFamily="2" charset="-78"/>
              </a:rPr>
              <a:t>فطرت کی سیر کروائی جا رہی ہے کہ انسان غورو فکر کرے ۔۔ </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682BC4A2-0DA6-4AEA-A52C-8BA440D3ADD0}" type="slidenum">
              <a:rPr lang="en-US" smtClean="0"/>
              <a:t>5</a:t>
            </a:fld>
            <a:endParaRPr lang="en-US"/>
          </a:p>
        </p:txBody>
      </p:sp>
      <p:sp>
        <p:nvSpPr>
          <p:cNvPr id="5" name="Date Placeholder 4"/>
          <p:cNvSpPr>
            <a:spLocks noGrp="1"/>
          </p:cNvSpPr>
          <p:nvPr>
            <p:ph type="dt" idx="11"/>
          </p:nvPr>
        </p:nvSpPr>
        <p:spPr/>
        <p:txBody>
          <a:bodyPr/>
          <a:lstStyle/>
          <a:p>
            <a:fld id="{92572FB4-8264-4381-9183-FB110698D3A5}" type="datetime1">
              <a:rPr lang="en-US" smtClean="0"/>
              <a:t>3/19/2020</a:t>
            </a:fld>
            <a:endParaRPr lang="en-US"/>
          </a:p>
        </p:txBody>
      </p:sp>
    </p:spTree>
    <p:extLst>
      <p:ext uri="{BB962C8B-B14F-4D97-AF65-F5344CB8AC3E}">
        <p14:creationId xmlns:p14="http://schemas.microsoft.com/office/powerpoint/2010/main" val="1644338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فطرت کے نظارے جب دیکھیں گے تو اندر کی فطرت </a:t>
            </a:r>
            <a:r>
              <a:rPr lang="ur-PK" sz="1400" dirty="0" smtClean="0">
                <a:latin typeface="Jameel Noori Nastaleeq" panose="02000503000000020004" pitchFamily="2" charset="-78"/>
                <a:cs typeface="Jameel Noori Nastaleeq" panose="02000503000000020004" pitchFamily="2" charset="-78"/>
              </a:rPr>
              <a:t>بھی </a:t>
            </a:r>
            <a:r>
              <a:rPr lang="ur-PK" sz="1400" dirty="0">
                <a:latin typeface="Jameel Noori Nastaleeq" panose="02000503000000020004" pitchFamily="2" charset="-78"/>
                <a:cs typeface="Jameel Noori Nastaleeq" panose="02000503000000020004" pitchFamily="2" charset="-78"/>
              </a:rPr>
              <a:t>تازہ ہو جائے گی فطرت کی پکار کو </a:t>
            </a:r>
            <a:r>
              <a:rPr lang="ur-PK" sz="1400" dirty="0" smtClean="0">
                <a:latin typeface="Jameel Noori Nastaleeq" panose="02000503000000020004" pitchFamily="2" charset="-78"/>
                <a:cs typeface="Jameel Noori Nastaleeq" panose="02000503000000020004" pitchFamily="2" charset="-78"/>
              </a:rPr>
              <a:t>روح محسوس </a:t>
            </a:r>
            <a:r>
              <a:rPr lang="ur-PK" sz="1400" dirty="0">
                <a:latin typeface="Jameel Noori Nastaleeq" panose="02000503000000020004" pitchFamily="2" charset="-78"/>
                <a:cs typeface="Jameel Noori Nastaleeq" panose="02000503000000020004" pitchFamily="2" charset="-78"/>
              </a:rPr>
              <a:t>کر </a:t>
            </a:r>
            <a:r>
              <a:rPr lang="ur-PK" sz="1400" dirty="0" smtClean="0">
                <a:latin typeface="Jameel Noori Nastaleeq" panose="02000503000000020004" pitchFamily="2" charset="-78"/>
                <a:cs typeface="Jameel Noori Nastaleeq" panose="02000503000000020004" pitchFamily="2" charset="-78"/>
              </a:rPr>
              <a:t>سکے گی </a:t>
            </a:r>
            <a:r>
              <a:rPr lang="ur-PK" sz="1400" dirty="0">
                <a:latin typeface="Jameel Noori Nastaleeq" panose="02000503000000020004" pitchFamily="2" charset="-78"/>
                <a:cs typeface="Jameel Noori Nastaleeq" panose="02000503000000020004" pitchFamily="2" charset="-78"/>
              </a:rPr>
              <a:t>جب </a:t>
            </a:r>
            <a:r>
              <a:rPr lang="ur-PK" sz="1400" dirty="0" smtClean="0">
                <a:latin typeface="Jameel Noori Nastaleeq" panose="02000503000000020004" pitchFamily="2" charset="-78"/>
                <a:cs typeface="Jameel Noori Nastaleeq" panose="02000503000000020004" pitchFamily="2" charset="-78"/>
              </a:rPr>
              <a:t>فطرت کے مناظر  پر غور کرنے سے قرآن </a:t>
            </a:r>
            <a:r>
              <a:rPr lang="ur-PK" sz="1400" dirty="0">
                <a:latin typeface="Jameel Noori Nastaleeq" panose="02000503000000020004" pitchFamily="2" charset="-78"/>
                <a:cs typeface="Jameel Noori Nastaleeq" panose="02000503000000020004" pitchFamily="2" charset="-78"/>
              </a:rPr>
              <a:t>کی دعوت اور فطرت کے اندر </a:t>
            </a:r>
            <a:r>
              <a:rPr lang="en-US" sz="1400" dirty="0">
                <a:latin typeface="Jameel Noori Nastaleeq" panose="02000503000000020004" pitchFamily="2" charset="-78"/>
                <a:cs typeface="Jameel Noori Nastaleeq" panose="02000503000000020004" pitchFamily="2" charset="-78"/>
              </a:rPr>
              <a:t>complete</a:t>
            </a:r>
            <a:r>
              <a:rPr lang="ur-PK" sz="1400" dirty="0">
                <a:latin typeface="Jameel Noori Nastaleeq" panose="02000503000000020004" pitchFamily="2" charset="-78"/>
                <a:cs typeface="Jameel Noori Nastaleeq" panose="02000503000000020004" pitchFamily="2" charset="-78"/>
              </a:rPr>
              <a:t> </a:t>
            </a:r>
            <a:r>
              <a:rPr lang="en-US" sz="1400" dirty="0">
                <a:latin typeface="Jameel Noori Nastaleeq" panose="02000503000000020004" pitchFamily="2" charset="-78"/>
                <a:cs typeface="Jameel Noori Nastaleeq" panose="02000503000000020004" pitchFamily="2" charset="-78"/>
              </a:rPr>
              <a:t>synchronization</a:t>
            </a:r>
            <a:r>
              <a:rPr lang="ur-PK" sz="1400" dirty="0">
                <a:latin typeface="Jameel Noori Nastaleeq" panose="02000503000000020004" pitchFamily="2" charset="-78"/>
                <a:cs typeface="Jameel Noori Nastaleeq" panose="02000503000000020004" pitchFamily="2" charset="-78"/>
              </a:rPr>
              <a:t> ، ہم رنگی </a:t>
            </a:r>
            <a:r>
              <a:rPr lang="ur-PK" sz="1400" dirty="0" smtClean="0">
                <a:latin typeface="Jameel Noori Nastaleeq" panose="02000503000000020004" pitchFamily="2" charset="-78"/>
                <a:cs typeface="Jameel Noori Nastaleeq" panose="02000503000000020004" pitchFamily="2" charset="-78"/>
              </a:rPr>
              <a:t>ہم آہنگی </a:t>
            </a:r>
            <a:r>
              <a:rPr lang="ur-PK" sz="1400" dirty="0">
                <a:latin typeface="Jameel Noori Nastaleeq" panose="02000503000000020004" pitchFamily="2" charset="-78"/>
                <a:cs typeface="Jameel Noori Nastaleeq" panose="02000503000000020004" pitchFamily="2" charset="-78"/>
              </a:rPr>
              <a:t>نظر آتی ہے ۔ جب انسان فطرت کی پکار سنتا ہے تو قرآن کی دعوت زیادہ اثر انداز ہوتی ہے ، اور </a:t>
            </a:r>
            <a:r>
              <a:rPr lang="en-US" sz="1400" dirty="0">
                <a:latin typeface="Jameel Noori Nastaleeq" panose="02000503000000020004" pitchFamily="2" charset="-78"/>
                <a:cs typeface="Jameel Noori Nastaleeq" panose="02000503000000020004" pitchFamily="2" charset="-78"/>
              </a:rPr>
              <a:t>clarity </a:t>
            </a:r>
            <a:r>
              <a:rPr lang="ur-PK" sz="1400" dirty="0">
                <a:latin typeface="Jameel Noori Nastaleeq" panose="02000503000000020004" pitchFamily="2" charset="-78"/>
                <a:cs typeface="Jameel Noori Nastaleeq" panose="02000503000000020004" pitchFamily="2" charset="-78"/>
              </a:rPr>
              <a:t> کے ساتھ انسان سوچ سمجھ سکتا ہے۔ اس کی مثال ہم یوں بھی دیکھ سکتے ہیں دنیا میں اہم کانفرنسز خوبصورت مقامات ،مری </a:t>
            </a:r>
            <a:r>
              <a:rPr lang="ur-PK" sz="1400" dirty="0" smtClean="0">
                <a:latin typeface="Jameel Noori Nastaleeq" panose="02000503000000020004" pitchFamily="2" charset="-78"/>
                <a:cs typeface="Jameel Noori Nastaleeq" panose="02000503000000020004" pitchFamily="2" charset="-78"/>
              </a:rPr>
              <a:t>بھوربن، </a:t>
            </a:r>
            <a:r>
              <a:rPr lang="ur-PK" sz="1400" dirty="0">
                <a:latin typeface="Jameel Noori Nastaleeq" panose="02000503000000020004" pitchFamily="2" charset="-78"/>
                <a:cs typeface="Jameel Noori Nastaleeq" panose="02000503000000020004" pitchFamily="2" charset="-78"/>
              </a:rPr>
              <a:t>سوئزرلینڈ وغیرہ میں رکھی جاتی ہیں حالانکہ وہی میٹنگ کسی عام جگہ پر بھی رکھی جا سکتی ہے لیکن ٹیم کا ٹکٹ ہوٹل کے خرچے وغیرہ پر اتنا کیوں خرچ کیا جاتا ہے کیونکہ یہ محسوس کیا گیا ہے کہ ماحول بدلنے سےروح خوشگوار ہو جاتی ہے  اور قدرت کے نظارے روح کو تازہ کرتے ہیں بات سمجھنا آسان ہو جاتا ہےجیسا کہ جب غصہ آرہا ہوتاہے تو سیدھی بات سمجھنا بھی مشکل ہو جاتی ہے ان دو رکوع میں اللہ تعالیٰ دنیا کی سیر کروا کے غورو فکر کی دعوت دے رہے ہیں  </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682BC4A2-0DA6-4AEA-A52C-8BA440D3ADD0}" type="slidenum">
              <a:rPr lang="en-US" smtClean="0"/>
              <a:t>6</a:t>
            </a:fld>
            <a:endParaRPr lang="en-US"/>
          </a:p>
        </p:txBody>
      </p:sp>
      <p:sp>
        <p:nvSpPr>
          <p:cNvPr id="5" name="Date Placeholder 4"/>
          <p:cNvSpPr>
            <a:spLocks noGrp="1"/>
          </p:cNvSpPr>
          <p:nvPr>
            <p:ph type="dt" idx="11"/>
          </p:nvPr>
        </p:nvSpPr>
        <p:spPr/>
        <p:txBody>
          <a:bodyPr/>
          <a:lstStyle/>
          <a:p>
            <a:fld id="{3D777095-B5AB-4B7D-90FD-C34F2637BA89}" type="datetime1">
              <a:rPr lang="en-US" smtClean="0"/>
              <a:t>3/19/2020</a:t>
            </a:fld>
            <a:endParaRPr lang="en-US"/>
          </a:p>
        </p:txBody>
      </p:sp>
    </p:spTree>
    <p:extLst>
      <p:ext uri="{BB962C8B-B14F-4D97-AF65-F5344CB8AC3E}">
        <p14:creationId xmlns:p14="http://schemas.microsoft.com/office/powerpoint/2010/main" val="3423452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defTabSz="929305" rtl="1">
              <a:defRPr/>
            </a:pPr>
            <a:r>
              <a:rPr lang="ur-PK" sz="1400" b="1" dirty="0">
                <a:solidFill>
                  <a:prstClr val="black"/>
                </a:solidFill>
                <a:latin typeface="Jameel Noori Nastaleeq" panose="02000503000000020004" pitchFamily="2" charset="-78"/>
                <a:cs typeface="Jameel Noori Nastaleeq" panose="02000503000000020004" pitchFamily="2" charset="-78"/>
              </a:rPr>
              <a:t>وہ اللہ ہی ہے جس نے آسمانوں کو ایسے سہاروں کے بغیر قائم کیا جو تم کو نظر آتے ہو ں، پھر وہ اپنے تخت سلطنت پر جلوہ فرما ہوا، اور اُس نے آفتاب و ماہتاب کو ایک قانون کا پابند بنایا اِس سارے نظام کی ہر چیز ایک وقت مقرر تک کے لیے چل رہی ہے اور اللہ ہی اِس سارے کام کی تدبیر فرما رہا ہے وہ نشانیاں کھول کھول کر بیان کرتا ہے، شاید کہ تم اپنے رب کی ملاقات کا یقین کرو (2) اور وہی ہے جس نے یہ زمین پھیلا رکھی ہے، اس میں پہاڑوں کے کھو نٹے گاڑ رکھے ہیں اور دریا بہا دیے ہیں اُسی نے ہر طرح کے پھلوں کے جوڑے پیدا کیے ہیں، اور وہی دن پر رات طاری کرتا ہے ان ساری چیزوں میں بڑی نشانیاں ہیں اُن لوگوں کے لیے جو غور و فکر سے کام لیتے ہیں (3) اور دیکھو، زمین میں الگ الگ خطے پائے جاتے ہیں جو ایک دوسرے سے متصل واقع ہیں انگور کے باغ ہیں، کھیتیاں ہیں، کھجور کے درخت ہیں جن میں سے کچھ اکہرے ہیں اور کچھ دوہرے سب کو ایک ہی پانی سیراب کرتا ہے مگر مزے میں ہم کسی کو بہتر بنا دیتے ہیں اور کسی کو کمتر ان سب چیزوں میں بہت سی نشانیاں ہیں اُن لوگوں کے لیے جو عقل سے کام لیتے ہیں (4)  </a:t>
            </a:r>
            <a:endParaRPr lang="ur-PK" sz="1400" b="1" dirty="0">
              <a:latin typeface="Jameel Noori Nastaleeq" panose="02000503000000020004" pitchFamily="2" charset="-78"/>
              <a:cs typeface="Jameel Noori Nastaleeq" panose="02000503000000020004" pitchFamily="2" charset="-78"/>
            </a:endParaRPr>
          </a:p>
          <a:p>
            <a:pPr algn="r" rtl="1"/>
            <a:r>
              <a:rPr lang="ur-PK" sz="1400" b="1" dirty="0">
                <a:latin typeface="Jameel Noori Nastaleeq" panose="02000503000000020004" pitchFamily="2" charset="-78"/>
                <a:cs typeface="Jameel Noori Nastaleeq" panose="02000503000000020004" pitchFamily="2" charset="-78"/>
              </a:rPr>
              <a:t>آیت نمبر 2 </a:t>
            </a:r>
            <a:r>
              <a:rPr lang="ur-PK" sz="1400" dirty="0">
                <a:latin typeface="Jameel Noori Nastaleeq" panose="02000503000000020004" pitchFamily="2" charset="-78"/>
                <a:cs typeface="Jameel Noori Nastaleeq" panose="02000503000000020004" pitchFamily="2" charset="-78"/>
              </a:rPr>
              <a:t>:دنیا کا سب سے مشکل کام انتظامی امور کی نگرانی اور مینیجمنٹ ہے آج کل مینیجمنٹ سکھانے کے لئے مہنگے مہنگے کورسسز اور ڈگریاں ہوتی ہیں قرآن پڑھ کر حیرت ہوتی ہے کہ سب سے مشکل کام تو اس کائنات کی  لمحہ لمحہ نگرانی ہے جو اللہ کر رہا ہے۔ </a:t>
            </a:r>
            <a:r>
              <a:rPr lang="ur-PK" sz="1400" dirty="0">
                <a:latin typeface="Attari_Quraan_Word" panose="02000000000000000000" pitchFamily="2" charset="-78"/>
                <a:cs typeface="Attari_Quraan_Word" panose="02000000000000000000" pitchFamily="2" charset="-78"/>
              </a:rPr>
              <a:t>يُدَبِّرُ الْأَمْر</a:t>
            </a:r>
            <a:r>
              <a:rPr lang="ur-PK" sz="1400" dirty="0">
                <a:latin typeface="Jameel Noori Nastaleeq" panose="02000503000000020004" pitchFamily="2" charset="-78"/>
                <a:cs typeface="Jameel Noori Nastaleeq" panose="02000503000000020004" pitchFamily="2" charset="-78"/>
              </a:rPr>
              <a:t>َ تمام کاموں کی تدبیر کرنے والا ہے ۔آسمانوں کو تھام کر رکھنا دن ،رات کا آنا جانا سورج اور چاند کا نظام الاوقات پانی ہوا کا انتظام ہر مخلوق کی ضرورت کو پوری فرمانا تو اللہ کا کام ہے </a:t>
            </a:r>
            <a:r>
              <a:rPr lang="ur-PK" sz="1400" dirty="0" smtClean="0">
                <a:latin typeface="Jameel Noori Nastaleeq" panose="02000503000000020004" pitchFamily="2" charset="-78"/>
                <a:cs typeface="Jameel Noori Nastaleeq" panose="02000503000000020004" pitchFamily="2" charset="-78"/>
              </a:rPr>
              <a:t>پہاڑوں </a:t>
            </a:r>
            <a:r>
              <a:rPr lang="ur-PK" sz="1400" dirty="0">
                <a:latin typeface="Jameel Noori Nastaleeq" panose="02000503000000020004" pitchFamily="2" charset="-78"/>
                <a:cs typeface="Jameel Noori Nastaleeq" panose="02000503000000020004" pitchFamily="2" charset="-78"/>
              </a:rPr>
              <a:t>کے کھونٹے گاڑ دیئے، دریا بہا دیئے ۔ اللہ </a:t>
            </a:r>
            <a:r>
              <a:rPr lang="ur-PK" sz="1400" dirty="0" smtClean="0">
                <a:latin typeface="Jameel Noori Nastaleeq" panose="02000503000000020004" pitchFamily="2" charset="-78"/>
                <a:cs typeface="Jameel Noori Nastaleeq" panose="02000503000000020004" pitchFamily="2" charset="-78"/>
              </a:rPr>
              <a:t>کا احسان  </a:t>
            </a:r>
            <a:r>
              <a:rPr lang="ur-PK" sz="1400" dirty="0">
                <a:latin typeface="Jameel Noori Nastaleeq" panose="02000503000000020004" pitchFamily="2" charset="-78"/>
                <a:cs typeface="Jameel Noori Nastaleeq" panose="02000503000000020004" pitchFamily="2" charset="-78"/>
              </a:rPr>
              <a:t>ہے کہ کائنات کا نظام اپنے ہاتھ میں رکھا  اگر یہ انتظام </a:t>
            </a:r>
            <a:r>
              <a:rPr lang="ur-PK" sz="1400" dirty="0" smtClean="0">
                <a:latin typeface="Jameel Noori Nastaleeq" panose="02000503000000020004" pitchFamily="2" charset="-78"/>
                <a:cs typeface="Jameel Noori Nastaleeq" panose="02000503000000020004" pitchFamily="2" charset="-78"/>
              </a:rPr>
              <a:t>انسانوں کے </a:t>
            </a:r>
            <a:r>
              <a:rPr lang="ur-PK" sz="1400" dirty="0">
                <a:latin typeface="Jameel Noori Nastaleeq" panose="02000503000000020004" pitchFamily="2" charset="-78"/>
                <a:cs typeface="Jameel Noori Nastaleeq" panose="02000503000000020004" pitchFamily="2" charset="-78"/>
              </a:rPr>
              <a:t>ہاتھ میں دے دیا جاتا تو سوچیں </a:t>
            </a:r>
            <a:r>
              <a:rPr lang="ur-PK" sz="1400" dirty="0" smtClean="0">
                <a:latin typeface="Jameel Noori Nastaleeq" panose="02000503000000020004" pitchFamily="2" charset="-78"/>
                <a:cs typeface="Jameel Noori Nastaleeq" panose="02000503000000020004" pitchFamily="2" charset="-78"/>
              </a:rPr>
              <a:t>کہ</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کیا </a:t>
            </a:r>
            <a:r>
              <a:rPr lang="ur-PK" sz="1400" dirty="0">
                <a:latin typeface="Jameel Noori Nastaleeq" panose="02000503000000020004" pitchFamily="2" charset="-78"/>
                <a:cs typeface="Jameel Noori Nastaleeq" panose="02000503000000020004" pitchFamily="2" charset="-78"/>
              </a:rPr>
              <a:t>حال ہوتا۔ایک دن سورج نکالتے تو دوسرے دن سوتے ہی رہ جاتے ہمیں بے فکر کر دیا اللہ نے کہ ان چیزوں کو میں سنبھالتا ہوں تم اپنے کام کو سنبھالو</a:t>
            </a:r>
            <a:r>
              <a:rPr lang="ur-PK" sz="1400" dirty="0" smtClean="0">
                <a:latin typeface="Jameel Noori Nastaleeq" panose="02000503000000020004" pitchFamily="2" charset="-78"/>
                <a:cs typeface="Jameel Noori Nastaleeq" panose="02000503000000020004" pitchFamily="2" charset="-78"/>
              </a:rPr>
              <a:t>۔ اگر گھر کا کوئی بڑا ذمہ د ار ایک دن بیمار ہو جائے تو گھر کا کیا حال ہوتا ہے یہ ہم سب جانتے ہیں ۔ اس کائنات کا سارا </a:t>
            </a:r>
            <a:r>
              <a:rPr lang="ur-PK" sz="1400" dirty="0">
                <a:latin typeface="Jameel Noori Nastaleeq" panose="02000503000000020004" pitchFamily="2" charset="-78"/>
                <a:cs typeface="Jameel Noori Nastaleeq" panose="02000503000000020004" pitchFamily="2" charset="-78"/>
              </a:rPr>
              <a:t>انتظام ایک </a:t>
            </a:r>
            <a:r>
              <a:rPr lang="ur-PK" sz="1400" dirty="0" smtClean="0">
                <a:latin typeface="Jameel Noori Nastaleeq" panose="02000503000000020004" pitchFamily="2" charset="-78"/>
                <a:cs typeface="Jameel Noori Nastaleeq" panose="02000503000000020004" pitchFamily="2" charset="-78"/>
              </a:rPr>
              <a:t>بہترین منتظم کے نظم </a:t>
            </a:r>
            <a:r>
              <a:rPr lang="ur-PK" sz="1400" dirty="0">
                <a:latin typeface="Jameel Noori Nastaleeq" panose="02000503000000020004" pitchFamily="2" charset="-78"/>
                <a:cs typeface="Jameel Noori Nastaleeq" panose="02000503000000020004" pitchFamily="2" charset="-78"/>
              </a:rPr>
              <a:t>و ضبط </a:t>
            </a:r>
            <a:r>
              <a:rPr lang="ur-PK" sz="1400" dirty="0" smtClean="0">
                <a:latin typeface="Jameel Noori Nastaleeq" panose="02000503000000020004" pitchFamily="2" charset="-78"/>
                <a:cs typeface="Jameel Noori Nastaleeq" panose="02000503000000020004" pitchFamily="2" charset="-78"/>
              </a:rPr>
              <a:t>کا </a:t>
            </a:r>
            <a:r>
              <a:rPr lang="ur-PK" sz="1400" dirty="0">
                <a:latin typeface="Jameel Noori Nastaleeq" panose="02000503000000020004" pitchFamily="2" charset="-78"/>
                <a:cs typeface="Jameel Noori Nastaleeq" panose="02000503000000020004" pitchFamily="2" charset="-78"/>
              </a:rPr>
              <a:t>پابند </a:t>
            </a:r>
            <a:r>
              <a:rPr lang="ur-PK" sz="1400" dirty="0" smtClean="0">
                <a:latin typeface="Jameel Noori Nastaleeq" panose="02000503000000020004" pitchFamily="2" charset="-78"/>
                <a:cs typeface="Jameel Noori Nastaleeq" panose="02000503000000020004" pitchFamily="2" charset="-78"/>
              </a:rPr>
              <a:t>ہے</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400" b="1" dirty="0" smtClean="0">
                <a:solidFill>
                  <a:prstClr val="black"/>
                </a:solidFill>
                <a:latin typeface="Jameel Noori Nastaleeq" panose="02000503000000020004" pitchFamily="2" charset="-78"/>
                <a:cs typeface="Jameel Noori Nastaleeq" panose="02000503000000020004" pitchFamily="2" charset="-78"/>
              </a:rPr>
              <a:t>رب سے ملاقات کا یقین :</a:t>
            </a:r>
            <a:r>
              <a:rPr lang="ur-PK" sz="1400" dirty="0" smtClean="0">
                <a:solidFill>
                  <a:prstClr val="black"/>
                </a:solidFill>
                <a:latin typeface="Jameel Noori Nastaleeq" panose="02000503000000020004" pitchFamily="2" charset="-78"/>
                <a:cs typeface="Jameel Noori Nastaleeq" panose="02000503000000020004" pitchFamily="2" charset="-78"/>
              </a:rPr>
              <a:t>جو رب سورج کو غروب کر کے دوبارہ طلوع کر سکتا ہے اس کے لئے انسان کو دوبارہ زندہ کرنا کون سا مشکل کام ہے ؟ </a:t>
            </a:r>
            <a:r>
              <a:rPr lang="ur-PK" sz="1400" dirty="0" smtClean="0">
                <a:latin typeface="Jameel Noori Nastaleeq" panose="02000503000000020004" pitchFamily="2" charset="-78"/>
                <a:cs typeface="Jameel Noori Nastaleeq" panose="02000503000000020004" pitchFamily="2" charset="-78"/>
              </a:rPr>
              <a:t>ان دلائل کی روشنی میں رب سے ملاقات کا ہمیں پورا یقین ہونا چاہیئے اس یقین کے نتیجے میں ہمارا مائنڈ سیٹ ایک الگ ہی ہو گا جس کی وجہ سے ہمارے عمل میں بھی تبدیلی آئے گی ۔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اللہ کی عظمت کا دل پر قائم ہونا:</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اللہ کی تخلیق اور رازوں پر غورو فکر کرنے سے اللہ اور قرآن کی عظمت دل میں راسخ ہو جاتی ہے انسان ٹیوٹا کمپنی کے سربراہ، بل گیٹس اور اسٹیون آئی فون کمپنی کا مالک کے گُن گاتا اور متاثر ہوتاہے اور اللہ کو بھول جاتا ہے ،صحابہ کرامؓ اللہ کو مکمل طور پر پہنچانتے تھے اس لئے انہیں کوئی مرعوب نہ کر سکا تھا ہم قرآن سے دور ہیں اس لئے سب سے مرعوب سوائے ربِ حقیقی سے ۔جب رب کی کائنات پر غور کریں گے تو دل مرعوبیت سے بھر جائے گا </a:t>
            </a:r>
            <a:endParaRPr lang="ur-PK" sz="1400" dirty="0" smtClean="0">
              <a:latin typeface="Jameel Noori Nastaleeq" panose="02000503000000020004" pitchFamily="2" charset="-78"/>
              <a:cs typeface="Jameel Noori Nastaleeq" panose="02000503000000020004" pitchFamily="2" charset="-78"/>
            </a:endParaRPr>
          </a:p>
          <a:p>
            <a:pPr algn="r" rtl="1"/>
            <a:r>
              <a:rPr lang="ur-PK" sz="1400" b="1" dirty="0" smtClean="0">
                <a:latin typeface="Attari_Quraan_Word" panose="02000000000000000000" pitchFamily="2" charset="-78"/>
                <a:cs typeface="Attari_Quraan_Word" panose="02000000000000000000" pitchFamily="2" charset="-78"/>
              </a:rPr>
              <a:t>وَسَخَّرَ الشَّمْسَ وَالْقَمَرَ</a:t>
            </a:r>
            <a:r>
              <a:rPr lang="en-US" sz="1400" b="1" dirty="0" smtClean="0">
                <a:latin typeface="Attari_Quraan_Word" panose="02000000000000000000" pitchFamily="2" charset="-78"/>
                <a:cs typeface="Attari_Quraan_Word" panose="02000000000000000000" pitchFamily="2" charset="-78"/>
              </a:rPr>
              <a:t>:</a:t>
            </a:r>
            <a:r>
              <a:rPr lang="ur-PK" sz="1400" dirty="0" smtClean="0">
                <a:latin typeface="Attari_Quraan_Word" panose="02000000000000000000" pitchFamily="2" charset="-78"/>
                <a:cs typeface="Attari_Quraan_Word" panose="02000000000000000000" pitchFamily="2" charset="-78"/>
              </a:rPr>
              <a:t>بغیر</a:t>
            </a:r>
            <a:r>
              <a:rPr lang="ur-PK" sz="1400" dirty="0" smtClean="0">
                <a:latin typeface="Jameel Noori Nastaleeq" panose="02000503000000020004" pitchFamily="2" charset="-78"/>
                <a:cs typeface="Jameel Noori Nastaleeq" panose="02000503000000020004" pitchFamily="2" charset="-78"/>
              </a:rPr>
              <a:t> کسی </a:t>
            </a:r>
            <a:r>
              <a:rPr lang="ur-PK" sz="1400" dirty="0">
                <a:latin typeface="Jameel Noori Nastaleeq" panose="02000503000000020004" pitchFamily="2" charset="-78"/>
                <a:cs typeface="Jameel Noori Nastaleeq" panose="02000503000000020004" pitchFamily="2" charset="-78"/>
              </a:rPr>
              <a:t>اجرت کے کسی چیز کو کسی کی خدمت میں لگا </a:t>
            </a:r>
            <a:r>
              <a:rPr lang="ur-PK" sz="1400" dirty="0" smtClean="0">
                <a:latin typeface="Jameel Noori Nastaleeq" panose="02000503000000020004" pitchFamily="2" charset="-78"/>
                <a:cs typeface="Jameel Noori Nastaleeq" panose="02000503000000020004" pitchFamily="2" charset="-78"/>
              </a:rPr>
              <a:t>دینا یعنی سورج</a:t>
            </a:r>
            <a:r>
              <a:rPr lang="en-US" sz="140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اور</a:t>
            </a:r>
            <a:r>
              <a:rPr lang="ur-PK" sz="1400" baseline="0" dirty="0" smtClean="0">
                <a:latin typeface="Jameel Noori Nastaleeq" panose="02000503000000020004" pitchFamily="2" charset="-78"/>
                <a:cs typeface="Jameel Noori Nastaleeq" panose="02000503000000020004" pitchFamily="2" charset="-78"/>
              </a:rPr>
              <a:t> چاند</a:t>
            </a:r>
            <a:r>
              <a:rPr lang="ur-PK" sz="1400" dirty="0" smtClean="0">
                <a:latin typeface="Jameel Noori Nastaleeq" panose="02000503000000020004" pitchFamily="2" charset="-78"/>
                <a:cs typeface="Jameel Noori Nastaleeq" panose="02000503000000020004" pitchFamily="2" charset="-78"/>
              </a:rPr>
              <a:t> بغیر کوئی معاوضہ لئے انسان</a:t>
            </a:r>
            <a:r>
              <a:rPr lang="ur-PK" sz="1400" baseline="0" dirty="0" smtClean="0">
                <a:latin typeface="Jameel Noori Nastaleeq" panose="02000503000000020004" pitchFamily="2" charset="-78"/>
                <a:cs typeface="Jameel Noori Nastaleeq" panose="02000503000000020004" pitchFamily="2" charset="-78"/>
              </a:rPr>
              <a:t> کی خدمت کر رہے ہیں </a:t>
            </a:r>
            <a:r>
              <a:rPr lang="ur-PK" sz="1400" dirty="0" smtClean="0">
                <a:latin typeface="Jameel Noori Nastaleeq" panose="02000503000000020004" pitchFamily="2" charset="-78"/>
                <a:cs typeface="Jameel Noori Nastaleeq" panose="02000503000000020004" pitchFamily="2" charset="-78"/>
              </a:rPr>
              <a:t> </a:t>
            </a:r>
            <a:r>
              <a:rPr lang="ur-PK" sz="1400" dirty="0">
                <a:latin typeface="Jameel Noori Nastaleeq" panose="02000503000000020004" pitchFamily="2" charset="-78"/>
                <a:cs typeface="Jameel Noori Nastaleeq" panose="02000503000000020004" pitchFamily="2" charset="-78"/>
              </a:rPr>
              <a:t>تو کوئی ہے </a:t>
            </a:r>
            <a:r>
              <a:rPr lang="ur-PK" sz="1400" dirty="0" smtClean="0">
                <a:latin typeface="Jameel Noori Nastaleeq" panose="02000503000000020004" pitchFamily="2" charset="-78"/>
                <a:cs typeface="Jameel Noori Nastaleeq" panose="02000503000000020004" pitchFamily="2" charset="-78"/>
              </a:rPr>
              <a:t>ان </a:t>
            </a:r>
            <a:r>
              <a:rPr lang="ur-PK" sz="1400" dirty="0">
                <a:latin typeface="Jameel Noori Nastaleeq" panose="02000503000000020004" pitchFamily="2" charset="-78"/>
                <a:cs typeface="Jameel Noori Nastaleeq" panose="02000503000000020004" pitchFamily="2" charset="-78"/>
              </a:rPr>
              <a:t>کا مالک جس نے </a:t>
            </a:r>
            <a:r>
              <a:rPr lang="ur-PK" sz="1400" dirty="0" smtClean="0">
                <a:latin typeface="Jameel Noori Nastaleeq" panose="02000503000000020004" pitchFamily="2" charset="-78"/>
                <a:cs typeface="Jameel Noori Nastaleeq" panose="02000503000000020004" pitchFamily="2" charset="-78"/>
              </a:rPr>
              <a:t>انہیں وَسَخَّرَ </a:t>
            </a:r>
            <a:r>
              <a:rPr lang="ur-PK" sz="1400" dirty="0">
                <a:latin typeface="Jameel Noori Nastaleeq" panose="02000503000000020004" pitchFamily="2" charset="-78"/>
                <a:cs typeface="Jameel Noori Nastaleeq" panose="02000503000000020004" pitchFamily="2" charset="-78"/>
              </a:rPr>
              <a:t>کیا ہے ان کی کوئی اپنی مرضی </a:t>
            </a:r>
            <a:r>
              <a:rPr lang="en-US" sz="1400" dirty="0">
                <a:latin typeface="Jameel Noori Nastaleeq" panose="02000503000000020004" pitchFamily="2" charset="-78"/>
                <a:cs typeface="Jameel Noori Nastaleeq" panose="02000503000000020004" pitchFamily="2" charset="-78"/>
              </a:rPr>
              <a:t>freewill</a:t>
            </a:r>
            <a:r>
              <a:rPr lang="ur-PK" sz="1400" dirty="0">
                <a:latin typeface="Jameel Noori Nastaleeq" panose="02000503000000020004" pitchFamily="2" charset="-78"/>
                <a:cs typeface="Jameel Noori Nastaleeq" panose="02000503000000020004" pitchFamily="2" charset="-78"/>
              </a:rPr>
              <a:t> نہیں ہے خودمختار نہیں ہیں کسی کا حکم ان پر چل رہا ہے کسی کے </a:t>
            </a:r>
            <a:r>
              <a:rPr lang="ur-PK" sz="1400" dirty="0" smtClean="0">
                <a:latin typeface="Jameel Noori Nastaleeq" panose="02000503000000020004" pitchFamily="2" charset="-78"/>
                <a:cs typeface="Jameel Noori Nastaleeq" panose="02000503000000020004" pitchFamily="2" charset="-78"/>
              </a:rPr>
              <a:t>مطیع </a:t>
            </a:r>
            <a:r>
              <a:rPr lang="ur-PK" sz="1400" dirty="0">
                <a:latin typeface="Jameel Noori Nastaleeq" panose="02000503000000020004" pitchFamily="2" charset="-78"/>
                <a:cs typeface="Jameel Noori Nastaleeq" panose="02000503000000020004" pitchFamily="2" charset="-78"/>
              </a:rPr>
              <a:t>اور فرمانبردار ہیں چاند ،سورج تارے سب </a:t>
            </a:r>
            <a:r>
              <a:rPr lang="en-US" sz="1400" dirty="0">
                <a:latin typeface="Jameel Noori Nastaleeq" panose="02000503000000020004" pitchFamily="2" charset="-78"/>
                <a:cs typeface="Jameel Noori Nastaleeq" panose="02000503000000020004" pitchFamily="2" charset="-78"/>
              </a:rPr>
              <a:t>obedient</a:t>
            </a:r>
            <a:r>
              <a:rPr lang="ur-PK" sz="1400" dirty="0">
                <a:latin typeface="Jameel Noori Nastaleeq" panose="02000503000000020004" pitchFamily="2" charset="-78"/>
                <a:cs typeface="Jameel Noori Nastaleeq" panose="02000503000000020004" pitchFamily="2" charset="-78"/>
              </a:rPr>
              <a:t>اور فرمانبردار ہیں اور اس فرمانبرداری میں ان کا اپنا بھی فائدہ ہے اور دوسروں کا بھی تو جو مسلم</a:t>
            </a:r>
            <a:r>
              <a:rPr lang="en-US" sz="1400" dirty="0">
                <a:latin typeface="Jameel Noori Nastaleeq" panose="02000503000000020004" pitchFamily="2" charset="-78"/>
                <a:cs typeface="Jameel Noori Nastaleeq" panose="02000503000000020004" pitchFamily="2" charset="-78"/>
              </a:rPr>
              <a:t>obedient</a:t>
            </a:r>
            <a:r>
              <a:rPr lang="ur-PK" sz="1400" dirty="0">
                <a:latin typeface="Jameel Noori Nastaleeq" panose="02000503000000020004" pitchFamily="2" charset="-78"/>
                <a:cs typeface="Jameel Noori Nastaleeq" panose="02000503000000020004" pitchFamily="2" charset="-78"/>
              </a:rPr>
              <a:t> ہوتے ہیں اس میں انکا اپنا بھی فائدہ ہے کائنات کی ہر مخلوق کا </a:t>
            </a:r>
            <a:r>
              <a:rPr lang="ur-PK" sz="1400" dirty="0" smtClean="0">
                <a:latin typeface="Jameel Noori Nastaleeq" panose="02000503000000020004" pitchFamily="2" charset="-78"/>
                <a:cs typeface="Jameel Noori Nastaleeq" panose="02000503000000020004" pitchFamily="2" charset="-78"/>
              </a:rPr>
              <a:t>بھی، </a:t>
            </a:r>
            <a:r>
              <a:rPr lang="ur-PK" sz="1400" dirty="0">
                <a:latin typeface="Jameel Noori Nastaleeq" panose="02000503000000020004" pitchFamily="2" charset="-78"/>
                <a:cs typeface="Jameel Noori Nastaleeq" panose="02000503000000020004" pitchFamily="2" charset="-78"/>
              </a:rPr>
              <a:t>دوسرے اس کے شر سے محفوظ رہتے ہیں اگر وہ مسلم نہ رہے اور نا فرمان ہو جائے تو وہ خود کوبھی نقصان پہنچائے گا اور آس پاس کے لوگوں کو بھی اور ماحول کو بھی مثلاً چاند سورج اگر مسلم نہ رہیں </a:t>
            </a:r>
            <a:r>
              <a:rPr lang="ur-PK" sz="1400" dirty="0" smtClean="0">
                <a:latin typeface="Jameel Noori Nastaleeq" panose="02000503000000020004" pitchFamily="2" charset="-78"/>
                <a:cs typeface="Jameel Noori Nastaleeq" panose="02000503000000020004" pitchFamily="2" charset="-78"/>
              </a:rPr>
              <a:t>نافرمان </a:t>
            </a:r>
            <a:r>
              <a:rPr lang="ur-PK" sz="1400" dirty="0">
                <a:latin typeface="Jameel Noori Nastaleeq" panose="02000503000000020004" pitchFamily="2" charset="-78"/>
                <a:cs typeface="Jameel Noori Nastaleeq" panose="02000503000000020004" pitchFamily="2" charset="-78"/>
              </a:rPr>
              <a:t>ہو جائیں حدیں توڑنے والے ہو جائیں تو دنیا تباہ و برباد ہو جائے اور یہ خود بھی تباہ و برباد ہو جائیں </a:t>
            </a:r>
            <a:r>
              <a:rPr lang="ur-PK" sz="1400" dirty="0" smtClean="0">
                <a:latin typeface="Jameel Noori Nastaleeq" panose="02000503000000020004" pitchFamily="2" charset="-78"/>
                <a:cs typeface="Jameel Noori Nastaleeq" panose="02000503000000020004" pitchFamily="2" charset="-78"/>
              </a:rPr>
              <a:t>، </a:t>
            </a:r>
            <a:r>
              <a:rPr lang="ur-PK" sz="1400" dirty="0">
                <a:latin typeface="Jameel Noori Nastaleeq" panose="02000503000000020004" pitchFamily="2" charset="-78"/>
                <a:cs typeface="Jameel Noori Nastaleeq" panose="02000503000000020004" pitchFamily="2" charset="-78"/>
              </a:rPr>
              <a:t>سوچیں اگر چاند اور سورج ذرا سا بھی اپنی جگہ سے ہل جائیں تو دنیا میں قیامت اور تباہی آ جائے گی تو </a:t>
            </a:r>
            <a:r>
              <a:rPr lang="ur-PK" sz="1400" dirty="0" smtClean="0">
                <a:latin typeface="Jameel Noori Nastaleeq" panose="02000503000000020004" pitchFamily="2" charset="-78"/>
                <a:cs typeface="Jameel Noori Nastaleeq" panose="02000503000000020004" pitchFamily="2" charset="-78"/>
              </a:rPr>
              <a:t>یہ سمجھ لیں کہ </a:t>
            </a:r>
            <a:r>
              <a:rPr lang="ur-PK" sz="1400" dirty="0">
                <a:latin typeface="Jameel Noori Nastaleeq" panose="02000503000000020004" pitchFamily="2" charset="-78"/>
                <a:cs typeface="Jameel Noori Nastaleeq" panose="02000503000000020004" pitchFamily="2" charset="-78"/>
              </a:rPr>
              <a:t>جو مسلم ہوتا ہے وہ خود بھی </a:t>
            </a:r>
            <a:r>
              <a:rPr lang="ur-PK" sz="1400" dirty="0" smtClean="0">
                <a:latin typeface="Jameel Noori Nastaleeq" panose="02000503000000020004" pitchFamily="2" charset="-78"/>
                <a:cs typeface="Jameel Noori Nastaleeq" panose="02000503000000020004" pitchFamily="2" charset="-78"/>
              </a:rPr>
              <a:t>امن </a:t>
            </a:r>
            <a:r>
              <a:rPr lang="ur-PK" sz="1400" dirty="0">
                <a:latin typeface="Jameel Noori Nastaleeq" panose="02000503000000020004" pitchFamily="2" charset="-78"/>
                <a:cs typeface="Jameel Noori Nastaleeq" panose="02000503000000020004" pitchFamily="2" charset="-78"/>
              </a:rPr>
              <a:t>میں رہتا ہے اور آس پاس کا نظام بھی امن اور سلامتی میں رہتا ہے </a:t>
            </a:r>
            <a:endParaRPr lang="en-US" sz="1400" dirty="0">
              <a:latin typeface="Jameel Noori Nastaleeq" panose="02000503000000020004" pitchFamily="2" charset="-78"/>
              <a:cs typeface="Jameel Noori Nastaleeq" panose="02000503000000020004" pitchFamily="2" charset="-78"/>
            </a:endParaRPr>
          </a:p>
          <a:p>
            <a:pPr algn="r" rtl="1"/>
            <a:r>
              <a:rPr lang="ur-PK" sz="1400" b="1" dirty="0" smtClean="0">
                <a:latin typeface="Jameel Noori Nastaleeq" panose="02000503000000020004" pitchFamily="2" charset="-78"/>
                <a:cs typeface="Jameel Noori Nastaleeq" panose="02000503000000020004" pitchFamily="2" charset="-78"/>
              </a:rPr>
              <a:t>کائنات </a:t>
            </a:r>
            <a:r>
              <a:rPr lang="ur-PK" sz="1400" b="1" dirty="0">
                <a:latin typeface="Jameel Noori Nastaleeq" panose="02000503000000020004" pitchFamily="2" charset="-78"/>
                <a:cs typeface="Jameel Noori Nastaleeq" panose="02000503000000020004" pitchFamily="2" charset="-78"/>
              </a:rPr>
              <a:t>کی نشانیوں پر غورو فکر: </a:t>
            </a:r>
            <a:r>
              <a:rPr lang="ur-PK" sz="1400" dirty="0">
                <a:latin typeface="Jameel Noori Nastaleeq" panose="02000503000000020004" pitchFamily="2" charset="-78"/>
                <a:cs typeface="Jameel Noori Nastaleeq" panose="02000503000000020004" pitchFamily="2" charset="-78"/>
              </a:rPr>
              <a:t>ہمارے تعلیمی اداروں مین بائیالوجی ، بوٹنی  پڑھائے جاتے ہیں مگر قرآن  اور اللہ سے جوڑا نہیں جاتا۔ اس لئے ہم صرف </a:t>
            </a:r>
            <a:r>
              <a:rPr lang="en-US" sz="1400" dirty="0">
                <a:latin typeface="Jameel Noori Nastaleeq" panose="02000503000000020004" pitchFamily="2" charset="-78"/>
                <a:cs typeface="Jameel Noori Nastaleeq" panose="02000503000000020004" pitchFamily="2" charset="-78"/>
              </a:rPr>
              <a:t>facts &amp; figures</a:t>
            </a:r>
            <a:r>
              <a:rPr lang="ur-PK" sz="1400" dirty="0">
                <a:latin typeface="Jameel Noori Nastaleeq" panose="02000503000000020004" pitchFamily="2" charset="-78"/>
                <a:cs typeface="Jameel Noori Nastaleeq" panose="02000503000000020004" pitchFamily="2" charset="-78"/>
              </a:rPr>
              <a:t> روکھا سوکھا بے خدا علم پڑھتے ہیں جس طرح تار کا کنیکشن درست نہ  ہو تو بلب روشن نہیں ہوتا اسی طرح بے نور علم دنیا میں موجود ہے ، کتب کے ہزاروں سائنسی صفحات خالق کے ذکر سے خالی ہیں ان کا لنک اللہ سے نہیں جوڑا جاتا اس لئے ہم سب پڑھ لکھ کر بھی غوروفکر نہ کرنے کی وجہ سے </a:t>
            </a:r>
            <a:r>
              <a:rPr lang="ur-PK" sz="1400" dirty="0" smtClean="0">
                <a:latin typeface="Jameel Noori Nastaleeq" panose="02000503000000020004" pitchFamily="2" charset="-78"/>
                <a:cs typeface="Jameel Noori Nastaleeq" panose="02000503000000020004" pitchFamily="2" charset="-78"/>
              </a:rPr>
              <a:t>اپنے خالق سےاور زندگی کے  </a:t>
            </a:r>
            <a:r>
              <a:rPr lang="ur-PK" sz="1400" dirty="0">
                <a:latin typeface="Jameel Noori Nastaleeq" panose="02000503000000020004" pitchFamily="2" charset="-78"/>
                <a:cs typeface="Jameel Noori Nastaleeq" panose="02000503000000020004" pitchFamily="2" charset="-78"/>
              </a:rPr>
              <a:t>اصل مقصد سے لاعلم رہتے </a:t>
            </a:r>
            <a:r>
              <a:rPr lang="ur-PK" sz="1400" dirty="0" smtClean="0">
                <a:latin typeface="Jameel Noori Nastaleeq" panose="02000503000000020004" pitchFamily="2" charset="-78"/>
                <a:cs typeface="Jameel Noori Nastaleeq" panose="02000503000000020004" pitchFamily="2" charset="-78"/>
              </a:rPr>
              <a:t>ہیں اللہ مثال دیتے ہیں ایک </a:t>
            </a:r>
            <a:r>
              <a:rPr lang="ur-PK" sz="1400" dirty="0">
                <a:latin typeface="Jameel Noori Nastaleeq" panose="02000503000000020004" pitchFamily="2" charset="-78"/>
                <a:cs typeface="Jameel Noori Nastaleeq" panose="02000503000000020004" pitchFamily="2" charset="-78"/>
              </a:rPr>
              <a:t>ہی </a:t>
            </a:r>
            <a:r>
              <a:rPr lang="ur-PK" sz="1400" dirty="0" smtClean="0">
                <a:latin typeface="Jameel Noori Nastaleeq" panose="02000503000000020004" pitchFamily="2" charset="-78"/>
                <a:cs typeface="Jameel Noori Nastaleeq" panose="02000503000000020004" pitchFamily="2" charset="-78"/>
              </a:rPr>
              <a:t>زمین پر </a:t>
            </a:r>
            <a:r>
              <a:rPr lang="ur-PK" sz="1400" dirty="0">
                <a:latin typeface="Jameel Noori Nastaleeq" panose="02000503000000020004" pitchFamily="2" charset="-78"/>
                <a:cs typeface="Jameel Noori Nastaleeq" panose="02000503000000020004" pitchFamily="2" charset="-78"/>
              </a:rPr>
              <a:t>ایک </a:t>
            </a:r>
            <a:r>
              <a:rPr lang="ur-PK" sz="1400" dirty="0" smtClean="0">
                <a:latin typeface="Jameel Noori Nastaleeq" panose="02000503000000020004" pitchFamily="2" charset="-78"/>
                <a:cs typeface="Jameel Noori Nastaleeq" panose="02000503000000020004" pitchFamily="2" charset="-78"/>
              </a:rPr>
              <a:t>ہی</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پانی </a:t>
            </a:r>
            <a:r>
              <a:rPr lang="ur-PK" sz="1400" dirty="0">
                <a:latin typeface="Jameel Noori Nastaleeq" panose="02000503000000020004" pitchFamily="2" charset="-78"/>
                <a:cs typeface="Jameel Noori Nastaleeq" panose="02000503000000020004" pitchFamily="2" charset="-78"/>
              </a:rPr>
              <a:t>سے سیراب ہو کر ساتھ ساتھ اگنے والے پھل جدا جدا ذائقہ اور شکل رکھتے ہیں ایک جگہ کریلا اپنی کڑواہٹ لئے اگا ہوا ہے اور وہیں آم کا درخت اسی زمین سے ساری مٹھاس اپنے پھل میں منتقل کرتاہے اور اسی پانی سے سیراب ہو کر لیموں دانت کھٹے کر دیتا ہے سب کچھ پڑھ کر اور دیکھ کر بھی رب کی پہچان نہیں ہوتی </a:t>
            </a:r>
          </a:p>
          <a:p>
            <a:pPr algn="r" rtl="1"/>
            <a:r>
              <a:rPr lang="ur-PK" sz="1400" b="1" dirty="0">
                <a:latin typeface="Jameel Noori Nastaleeq" panose="02000503000000020004" pitchFamily="2" charset="-78"/>
                <a:cs typeface="Jameel Noori Nastaleeq" panose="02000503000000020004" pitchFamily="2" charset="-78"/>
              </a:rPr>
              <a:t>وحی کی مثال بارش کی سی ہے </a:t>
            </a:r>
            <a:r>
              <a:rPr lang="ur-PK" sz="1400" b="1" dirty="0" smtClean="0">
                <a:latin typeface="Jameel Noori Nastaleeq" panose="02000503000000020004" pitchFamily="2" charset="-78"/>
                <a:cs typeface="Jameel Noori Nastaleeq" panose="02000503000000020004" pitchFamily="2" charset="-78"/>
              </a:rPr>
              <a:t>: </a:t>
            </a:r>
            <a:r>
              <a:rPr lang="ur-PK" sz="1400" b="0" dirty="0" smtClean="0">
                <a:latin typeface="Jameel Noori Nastaleeq" panose="02000503000000020004" pitchFamily="2" charset="-78"/>
                <a:cs typeface="Jameel Noori Nastaleeq" panose="02000503000000020004" pitchFamily="2" charset="-78"/>
              </a:rPr>
              <a:t>وحی بھی </a:t>
            </a:r>
            <a:r>
              <a:rPr lang="ur-PK" sz="1400" dirty="0" smtClean="0">
                <a:latin typeface="Jameel Noori Nastaleeq" panose="02000503000000020004" pitchFamily="2" charset="-78"/>
                <a:cs typeface="Jameel Noori Nastaleeq" panose="02000503000000020004" pitchFamily="2" charset="-78"/>
              </a:rPr>
              <a:t>بارش  کی طرح سب </a:t>
            </a:r>
            <a:r>
              <a:rPr lang="ur-PK" sz="1400" dirty="0">
                <a:latin typeface="Jameel Noori Nastaleeq" panose="02000503000000020004" pitchFamily="2" charset="-78"/>
                <a:cs typeface="Jameel Noori Nastaleeq" panose="02000503000000020004" pitchFamily="2" charset="-78"/>
              </a:rPr>
              <a:t>چیزوں پر </a:t>
            </a:r>
            <a:r>
              <a:rPr lang="ur-PK" sz="1400" dirty="0" smtClean="0">
                <a:latin typeface="Jameel Noori Nastaleeq" panose="02000503000000020004" pitchFamily="2" charset="-78"/>
                <a:cs typeface="Jameel Noori Nastaleeq" panose="02000503000000020004" pitchFamily="2" charset="-78"/>
              </a:rPr>
              <a:t>ایک </a:t>
            </a:r>
            <a:r>
              <a:rPr lang="ur-PK" sz="1400" dirty="0">
                <a:latin typeface="Jameel Noori Nastaleeq" panose="02000503000000020004" pitchFamily="2" charset="-78"/>
                <a:cs typeface="Jameel Noori Nastaleeq" panose="02000503000000020004" pitchFamily="2" charset="-78"/>
              </a:rPr>
              <a:t>جیسی برستی ہے لیکن اپنی اپنی </a:t>
            </a:r>
            <a:r>
              <a:rPr lang="ur-PK" sz="1400" dirty="0" smtClean="0">
                <a:latin typeface="Jameel Noori Nastaleeq" panose="02000503000000020004" pitchFamily="2" charset="-78"/>
                <a:cs typeface="Jameel Noori Nastaleeq" panose="02000503000000020004" pitchFamily="2" charset="-78"/>
              </a:rPr>
              <a:t>فطرت</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کے </a:t>
            </a:r>
            <a:r>
              <a:rPr lang="ur-PK" sz="1400" dirty="0">
                <a:latin typeface="Jameel Noori Nastaleeq" panose="02000503000000020004" pitchFamily="2" charset="-78"/>
                <a:cs typeface="Jameel Noori Nastaleeq" panose="02000503000000020004" pitchFamily="2" charset="-78"/>
              </a:rPr>
              <a:t>حساب سے نتیجہ مختلف نکلتا ہے دنیا میں </a:t>
            </a:r>
            <a:r>
              <a:rPr lang="ur-PK" sz="1400" dirty="0" smtClean="0">
                <a:latin typeface="Jameel Noori Nastaleeq" panose="02000503000000020004" pitchFamily="2" charset="-78"/>
                <a:cs typeface="Jameel Noori Nastaleeq" panose="02000503000000020004" pitchFamily="2" charset="-78"/>
              </a:rPr>
              <a:t>کچھ ذہن  </a:t>
            </a:r>
            <a:r>
              <a:rPr lang="ur-PK" sz="1400" dirty="0">
                <a:latin typeface="Jameel Noori Nastaleeq" panose="02000503000000020004" pitchFamily="2" charset="-78"/>
                <a:cs typeface="Jameel Noori Nastaleeq" panose="02000503000000020004" pitchFamily="2" charset="-78"/>
              </a:rPr>
              <a:t>بنجر </a:t>
            </a:r>
            <a:r>
              <a:rPr lang="ur-PK" sz="1400" dirty="0" smtClean="0">
                <a:latin typeface="Jameel Noori Nastaleeq" panose="02000503000000020004" pitchFamily="2" charset="-78"/>
                <a:cs typeface="Jameel Noori Nastaleeq" panose="02000503000000020004" pitchFamily="2" charset="-78"/>
              </a:rPr>
              <a:t>ہوتے</a:t>
            </a:r>
            <a:r>
              <a:rPr lang="ur-PK" sz="1400" baseline="0" dirty="0" smtClean="0">
                <a:latin typeface="Jameel Noori Nastaleeq" panose="02000503000000020004" pitchFamily="2" charset="-78"/>
                <a:cs typeface="Jameel Noori Nastaleeq" panose="02000503000000020004" pitchFamily="2" charset="-78"/>
              </a:rPr>
              <a:t> ہیں </a:t>
            </a:r>
            <a:r>
              <a:rPr lang="ur-PK" sz="1400" dirty="0" smtClean="0">
                <a:latin typeface="Jameel Noori Nastaleeq" panose="02000503000000020004" pitchFamily="2" charset="-78"/>
                <a:cs typeface="Jameel Noori Nastaleeq" panose="02000503000000020004" pitchFamily="2" charset="-78"/>
              </a:rPr>
              <a:t> کچھ زرخیز۔۔ </a:t>
            </a:r>
            <a:r>
              <a:rPr lang="ur-PK" sz="1400" dirty="0">
                <a:latin typeface="Jameel Noori Nastaleeq" panose="02000503000000020004" pitchFamily="2" charset="-78"/>
                <a:cs typeface="Jameel Noori Nastaleeq" panose="02000503000000020004" pitchFamily="2" charset="-78"/>
              </a:rPr>
              <a:t>ہم </a:t>
            </a:r>
            <a:r>
              <a:rPr lang="ur-PK" sz="1400" dirty="0" smtClean="0">
                <a:latin typeface="Jameel Noori Nastaleeq" panose="02000503000000020004" pitchFamily="2" charset="-78"/>
                <a:cs typeface="Jameel Noori Nastaleeq" panose="02000503000000020004" pitchFamily="2" charset="-78"/>
              </a:rPr>
              <a:t>انسانوں پربھی</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اللہ </a:t>
            </a:r>
            <a:r>
              <a:rPr lang="ur-PK" sz="1400" dirty="0">
                <a:latin typeface="Jameel Noori Nastaleeq" panose="02000503000000020004" pitchFamily="2" charset="-78"/>
                <a:cs typeface="Jameel Noori Nastaleeq" panose="02000503000000020004" pitchFamily="2" charset="-78"/>
              </a:rPr>
              <a:t>کے کلام کا </a:t>
            </a:r>
            <a:r>
              <a:rPr lang="en-US" sz="1400" dirty="0">
                <a:latin typeface="Jameel Noori Nastaleeq" panose="02000503000000020004" pitchFamily="2" charset="-78"/>
                <a:cs typeface="Jameel Noori Nastaleeq" panose="02000503000000020004" pitchFamily="2" charset="-78"/>
              </a:rPr>
              <a:t>effect </a:t>
            </a:r>
            <a:r>
              <a:rPr lang="ur-PK" sz="1400" dirty="0" smtClean="0">
                <a:latin typeface="Jameel Noori Nastaleeq" panose="02000503000000020004" pitchFamily="2" charset="-78"/>
                <a:cs typeface="Jameel Noori Nastaleeq" panose="02000503000000020004" pitchFamily="2" charset="-78"/>
              </a:rPr>
              <a:t>مختلف </a:t>
            </a:r>
            <a:r>
              <a:rPr lang="ur-PK" sz="1400" dirty="0">
                <a:latin typeface="Jameel Noori Nastaleeq" panose="02000503000000020004" pitchFamily="2" charset="-78"/>
                <a:cs typeface="Jameel Noori Nastaleeq" panose="02000503000000020004" pitchFamily="2" charset="-78"/>
              </a:rPr>
              <a:t>ہوتا ہے اللہ کا کلام سن کر </a:t>
            </a:r>
            <a:r>
              <a:rPr lang="ur-PK" sz="1400" dirty="0" smtClean="0">
                <a:latin typeface="Jameel Noori Nastaleeq" panose="02000503000000020004" pitchFamily="2" charset="-78"/>
                <a:cs typeface="Jameel Noori Nastaleeq" panose="02000503000000020004" pitchFamily="2" charset="-78"/>
              </a:rPr>
              <a:t>ہر </a:t>
            </a:r>
            <a:r>
              <a:rPr lang="ur-PK" sz="1400" dirty="0">
                <a:latin typeface="Jameel Noori Nastaleeq" panose="02000503000000020004" pitchFamily="2" charset="-78"/>
                <a:cs typeface="Jameel Noori Nastaleeq" panose="02000503000000020004" pitchFamily="2" charset="-78"/>
              </a:rPr>
              <a:t>ایک کے عمل میں تبدیلی آنے  کا </a:t>
            </a:r>
            <a:r>
              <a:rPr lang="ur-PK" sz="1400" dirty="0" smtClean="0">
                <a:latin typeface="Jameel Noori Nastaleeq" panose="02000503000000020004" pitchFamily="2" charset="-78"/>
                <a:cs typeface="Jameel Noori Nastaleeq" panose="02000503000000020004" pitchFamily="2" charset="-78"/>
              </a:rPr>
              <a:t>لیول</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بھی </a:t>
            </a:r>
            <a:r>
              <a:rPr lang="ur-PK" sz="1400" dirty="0">
                <a:latin typeface="Jameel Noori Nastaleeq" panose="02000503000000020004" pitchFamily="2" charset="-78"/>
                <a:cs typeface="Jameel Noori Nastaleeq" panose="02000503000000020004" pitchFamily="2" charset="-78"/>
              </a:rPr>
              <a:t>فرق ہو </a:t>
            </a:r>
            <a:r>
              <a:rPr lang="ur-PK" sz="1400" dirty="0" smtClean="0">
                <a:latin typeface="Jameel Noori Nastaleeq" panose="02000503000000020004" pitchFamily="2" charset="-78"/>
                <a:cs typeface="Jameel Noori Nastaleeq" panose="02000503000000020004" pitchFamily="2" charset="-78"/>
              </a:rPr>
              <a:t>گا کچھ لوگ جلد تبدیل</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ہوں گے  کچھ لوگ زیادہ تبدیل ہوں گےدکھاوا، </a:t>
            </a:r>
            <a:r>
              <a:rPr lang="ur-PK" sz="1400" dirty="0">
                <a:latin typeface="Jameel Noori Nastaleeq" panose="02000503000000020004" pitchFamily="2" charset="-78"/>
                <a:cs typeface="Jameel Noori Nastaleeq" panose="02000503000000020004" pitchFamily="2" charset="-78"/>
              </a:rPr>
              <a:t>اسراف وقت کا </a:t>
            </a:r>
            <a:r>
              <a:rPr lang="ur-PK" sz="1400" dirty="0" smtClean="0">
                <a:latin typeface="Jameel Noori Nastaleeq" panose="02000503000000020004" pitchFamily="2" charset="-78"/>
                <a:cs typeface="Jameel Noori Nastaleeq" panose="02000503000000020004" pitchFamily="2" charset="-78"/>
              </a:rPr>
              <a:t>ضیاع، </a:t>
            </a:r>
            <a:r>
              <a:rPr lang="ur-PK" sz="1400" dirty="0">
                <a:latin typeface="Jameel Noori Nastaleeq" panose="02000503000000020004" pitchFamily="2" charset="-78"/>
                <a:cs typeface="Jameel Noori Nastaleeq" panose="02000503000000020004" pitchFamily="2" charset="-78"/>
              </a:rPr>
              <a:t>غیبت وغیرہ پر ہر ایک کی </a:t>
            </a:r>
            <a:r>
              <a:rPr lang="en-US" sz="1400" dirty="0">
                <a:latin typeface="Jameel Noori Nastaleeq" panose="02000503000000020004" pitchFamily="2" charset="-78"/>
                <a:cs typeface="Jameel Noori Nastaleeq" panose="02000503000000020004" pitchFamily="2" charset="-78"/>
              </a:rPr>
              <a:t>achievement</a:t>
            </a:r>
            <a:r>
              <a:rPr lang="ur-PK" sz="1400" dirty="0">
                <a:latin typeface="Jameel Noori Nastaleeq" panose="02000503000000020004" pitchFamily="2" charset="-78"/>
                <a:cs typeface="Jameel Noori Nastaleeq" panose="02000503000000020004" pitchFamily="2" charset="-78"/>
              </a:rPr>
              <a:t> مختلف ہو گی کچھ تو ایسے ہوں گے </a:t>
            </a:r>
            <a:r>
              <a:rPr lang="ur-PK" sz="1400" dirty="0" smtClean="0">
                <a:latin typeface="Jameel Noori Nastaleeq" panose="02000503000000020004" pitchFamily="2" charset="-78"/>
                <a:cs typeface="Jameel Noori Nastaleeq" panose="02000503000000020004" pitchFamily="2" charset="-78"/>
              </a:rPr>
              <a:t>جو درس سننے کے بعدجیسے </a:t>
            </a:r>
            <a:r>
              <a:rPr lang="ur-PK" sz="1400" dirty="0">
                <a:latin typeface="Jameel Noori Nastaleeq" panose="02000503000000020004" pitchFamily="2" charset="-78"/>
                <a:cs typeface="Jameel Noori Nastaleeq" panose="02000503000000020004" pitchFamily="2" charset="-78"/>
              </a:rPr>
              <a:t>تھے ویسے ہی چلے جائیں </a:t>
            </a:r>
            <a:r>
              <a:rPr lang="ur-PK" sz="1400" dirty="0" smtClean="0">
                <a:latin typeface="Jameel Noori Nastaleeq" panose="02000503000000020004" pitchFamily="2" charset="-78"/>
                <a:cs typeface="Jameel Noori Nastaleeq" panose="02000503000000020004" pitchFamily="2" charset="-78"/>
              </a:rPr>
              <a:t>گے،کچھ </a:t>
            </a:r>
            <a:r>
              <a:rPr lang="ur-PK" sz="1400" dirty="0">
                <a:latin typeface="Jameel Noori Nastaleeq" panose="02000503000000020004" pitchFamily="2" charset="-78"/>
                <a:cs typeface="Jameel Noori Nastaleeq" panose="02000503000000020004" pitchFamily="2" charset="-78"/>
              </a:rPr>
              <a:t>ایسے ہوں گے جن کی زندگیوں میں نیکیوں کی کوئی </a:t>
            </a:r>
            <a:r>
              <a:rPr lang="ur-PK" sz="1400" dirty="0" smtClean="0">
                <a:latin typeface="Jameel Noori Nastaleeq" panose="02000503000000020004" pitchFamily="2" charset="-78"/>
                <a:cs typeface="Jameel Noori Nastaleeq" panose="02000503000000020004" pitchFamily="2" charset="-78"/>
              </a:rPr>
              <a:t>فصل </a:t>
            </a:r>
            <a:r>
              <a:rPr lang="ur-PK" sz="1400" dirty="0">
                <a:latin typeface="Jameel Noori Nastaleeq" panose="02000503000000020004" pitchFamily="2" charset="-78"/>
                <a:cs typeface="Jameel Noori Nastaleeq" panose="02000503000000020004" pitchFamily="2" charset="-78"/>
              </a:rPr>
              <a:t>نہ تھی لیکن قرآن سننے کے بعد ان کی پرسنالٹی میں بہت فرق آ جائے گا  یہ </a:t>
            </a:r>
            <a:r>
              <a:rPr lang="ur-PK" sz="1400" dirty="0" smtClean="0">
                <a:latin typeface="Jameel Noori Nastaleeq" panose="02000503000000020004" pitchFamily="2" charset="-78"/>
                <a:cs typeface="Jameel Noori Nastaleeq" panose="02000503000000020004" pitchFamily="2" charset="-78"/>
              </a:rPr>
              <a:t>تو انسان کے</a:t>
            </a:r>
            <a:r>
              <a:rPr lang="ur-PK" sz="1400" baseline="0" dirty="0" smtClean="0">
                <a:latin typeface="Jameel Noori Nastaleeq" panose="02000503000000020004" pitchFamily="2" charset="-78"/>
                <a:cs typeface="Jameel Noori Nastaleeq" panose="02000503000000020004" pitchFamily="2" charset="-78"/>
              </a:rPr>
              <a:t> اپنے اوپر ہے کہ وہ اپنی فطرت کو اصل حالت میں رہنے دے یا دبا دے کیونکہ ہر انسان کی فطرت کو اللہ نے اسلام پر بنایاہے ،</a:t>
            </a:r>
            <a:r>
              <a:rPr lang="ur-PK" sz="1400" dirty="0" smtClean="0">
                <a:latin typeface="Jameel Noori Nastaleeq" panose="02000503000000020004" pitchFamily="2" charset="-78"/>
                <a:cs typeface="Jameel Noori Nastaleeq" panose="02000503000000020004" pitchFamily="2" charset="-78"/>
              </a:rPr>
              <a:t>وحی کی </a:t>
            </a:r>
            <a:r>
              <a:rPr lang="ur-PK" sz="1400" dirty="0">
                <a:latin typeface="Jameel Noori Nastaleeq" panose="02000503000000020004" pitchFamily="2" charset="-78"/>
                <a:cs typeface="Jameel Noori Nastaleeq" panose="02000503000000020004" pitchFamily="2" charset="-78"/>
              </a:rPr>
              <a:t>بارش تو سب پر  برستی ہے ابو جہل اور ابوبکر ؓ پر </a:t>
            </a:r>
            <a:r>
              <a:rPr lang="ur-PK" sz="1400" dirty="0" smtClean="0">
                <a:latin typeface="Jameel Noori Nastaleeq" panose="02000503000000020004" pitchFamily="2" charset="-78"/>
                <a:cs typeface="Jameel Noori Nastaleeq" panose="02000503000000020004" pitchFamily="2" charset="-78"/>
              </a:rPr>
              <a:t>بھی ایک جیسی </a:t>
            </a:r>
            <a:r>
              <a:rPr lang="ur-PK" sz="1400" dirty="0">
                <a:latin typeface="Jameel Noori Nastaleeq" panose="02000503000000020004" pitchFamily="2" charset="-78"/>
                <a:cs typeface="Jameel Noori Nastaleeq" panose="02000503000000020004" pitchFamily="2" charset="-78"/>
              </a:rPr>
              <a:t>برسی تھیں </a:t>
            </a:r>
            <a:r>
              <a:rPr lang="ur-PK" sz="1400" dirty="0" smtClean="0">
                <a:latin typeface="Jameel Noori Nastaleeq" panose="02000503000000020004" pitchFamily="2" charset="-78"/>
                <a:cs typeface="Jameel Noori Nastaleeq" panose="02000503000000020004" pitchFamily="2" charset="-78"/>
              </a:rPr>
              <a:t>ابوجہل </a:t>
            </a:r>
            <a:r>
              <a:rPr lang="ur-PK" sz="1400" dirty="0">
                <a:latin typeface="Jameel Noori Nastaleeq" panose="02000503000000020004" pitchFamily="2" charset="-78"/>
                <a:cs typeface="Jameel Noori Nastaleeq" panose="02000503000000020004" pitchFamily="2" charset="-78"/>
              </a:rPr>
              <a:t>نے گناہ اور ضد اور تکبر کر کے اپنی مٹی کو اتنا بنجر کر لیا کہ کچھ اثر نہ ہوا اور ابوبکرؓ </a:t>
            </a:r>
            <a:r>
              <a:rPr lang="ur-PK" sz="1400" dirty="0" smtClean="0">
                <a:latin typeface="Jameel Noori Nastaleeq" panose="02000503000000020004" pitchFamily="2" charset="-78"/>
                <a:cs typeface="Jameel Noori Nastaleeq" panose="02000503000000020004" pitchFamily="2" charset="-78"/>
              </a:rPr>
              <a:t> پر وحی </a:t>
            </a:r>
            <a:r>
              <a:rPr lang="ur-PK" sz="1400" dirty="0">
                <a:latin typeface="Jameel Noori Nastaleeq" panose="02000503000000020004" pitchFamily="2" charset="-78"/>
                <a:cs typeface="Jameel Noori Nastaleeq" panose="02000503000000020004" pitchFamily="2" charset="-78"/>
              </a:rPr>
              <a:t>کی بارش برسی تو ہم </a:t>
            </a:r>
            <a:r>
              <a:rPr lang="ur-PK" sz="1400" dirty="0" smtClean="0">
                <a:latin typeface="Jameel Noori Nastaleeq" panose="02000503000000020004" pitchFamily="2" charset="-78"/>
                <a:cs typeface="Jameel Noori Nastaleeq" panose="02000503000000020004" pitchFamily="2" charset="-78"/>
              </a:rPr>
              <a:t>جانتے </a:t>
            </a:r>
            <a:r>
              <a:rPr lang="ur-PK" sz="1400" dirty="0">
                <a:latin typeface="Jameel Noori Nastaleeq" panose="02000503000000020004" pitchFamily="2" charset="-78"/>
                <a:cs typeface="Jameel Noori Nastaleeq" panose="02000503000000020004" pitchFamily="2" charset="-78"/>
              </a:rPr>
              <a:t>ہیں کہ کیا ہوا۔ </a:t>
            </a:r>
          </a:p>
          <a:p>
            <a:pPr algn="r" rtl="1"/>
            <a:r>
              <a:rPr lang="ur-PK" sz="1400" b="1" dirty="0">
                <a:latin typeface="Jameel Noori Nastaleeq" panose="02000503000000020004" pitchFamily="2" charset="-78"/>
                <a:cs typeface="Jameel Noori Nastaleeq" panose="02000503000000020004" pitchFamily="2" charset="-78"/>
              </a:rPr>
              <a:t>نبیﷺ نے فرمایا:</a:t>
            </a:r>
            <a:r>
              <a:rPr lang="ur-PK" sz="1400" dirty="0">
                <a:latin typeface="Jameel Noori Nastaleeq" panose="02000503000000020004" pitchFamily="2" charset="-78"/>
                <a:cs typeface="Jameel Noori Nastaleeq" panose="02000503000000020004" pitchFamily="2" charset="-78"/>
              </a:rPr>
              <a:t>۔</a:t>
            </a:r>
            <a:r>
              <a:rPr lang="ur-PK" sz="1400" b="1" dirty="0">
                <a:latin typeface="Jameel Noori Nastaleeq" panose="02000503000000020004" pitchFamily="2" charset="-78"/>
                <a:cs typeface="Jameel Noori Nastaleeq" panose="02000503000000020004" pitchFamily="2" charset="-78"/>
              </a:rPr>
              <a:t/>
            </a:r>
            <a:br>
              <a:rPr lang="ur-PK" sz="1400" b="1" dirty="0">
                <a:latin typeface="Jameel Noori Nastaleeq" panose="02000503000000020004" pitchFamily="2" charset="-78"/>
                <a:cs typeface="Jameel Noori Nastaleeq" panose="02000503000000020004" pitchFamily="2" charset="-78"/>
              </a:rPr>
            </a:br>
            <a:r>
              <a:rPr lang="ur-PK" sz="1400" b="1" dirty="0">
                <a:latin typeface="Jameel Noori Nastaleeq" panose="02000503000000020004" pitchFamily="2" charset="-78"/>
                <a:cs typeface="Jameel Noori Nastaleeq" panose="02000503000000020004" pitchFamily="2" charset="-78"/>
              </a:rPr>
              <a:t>اس ہدایت اور علم کی مثال جس کے ساتھ اللہ سبحانہ و تعالی نے مجھے بھیجا ہے اس بارش کی طرح ہے جو زمین پر برسی، پس اس زمین کا ایک حصہ عمدہ تھا، اس نے پانی کو اپنے اندر جذب کیا اور گھاس اور دیگر بہت سی جڑی بوٹیاں اگائیں اور اس کا ایک حصہ سخت تھا اس نے پانی کو روک لیا تو اس کے ذریعے سے اللہ نے لوگوں کو نفع دیا، انہوں نے خود بھی پیا، جانوروں کو پلایا اور کھیتوں کو بھی سیراب کیا، اور وہ بارش زمین کے ایک دوسرے حصے کو بھی پہنچی جو چٹیل تھا جس نے نہ پانی روکا اور نہ گھاس اگائی پس یہی مثال اس شخص کی ہے جس نے دین میں سمجھ بوجھ حاصل کی اور اللہ نے اس ہدایت کے ساتھ اس کو نفع پہنچایا جس کے ساتھ مجھے بھیجا، پس اس نے خود بھی علم حاصل کیا اور دوسروں کو بھی سکھایا اور اس شخص کی مثال جس نے اس کی طرف سر اٹھا کر بھی نہ دیکھا (توجہ نہ کی) اور نہ اللہ کی اس ہدایت کو قبول کیا جس کے ساتھ اللہ نے مجھے رسول بنا کر بھیجا۔ (بخاری و مسلم)</a:t>
            </a:r>
          </a:p>
          <a:p>
            <a:pPr algn="r" rtl="1"/>
            <a:r>
              <a:rPr lang="ur-PK" sz="1400" b="1" dirty="0" smtClean="0">
                <a:latin typeface="Jameel Noori Nastaleeq" panose="02000503000000020004" pitchFamily="2" charset="-78"/>
                <a:cs typeface="Jameel Noori Nastaleeq" panose="02000503000000020004" pitchFamily="2" charset="-78"/>
              </a:rPr>
              <a:t>ایک</a:t>
            </a:r>
            <a:r>
              <a:rPr lang="ur-PK" sz="1400" b="1" baseline="0" dirty="0" smtClean="0">
                <a:latin typeface="Jameel Noori Nastaleeq" panose="02000503000000020004" pitchFamily="2" charset="-78"/>
                <a:cs typeface="Jameel Noori Nastaleeq" panose="02000503000000020004" pitchFamily="2" charset="-78"/>
              </a:rPr>
              <a:t> اور بات سمجھنے والی ہے:</a:t>
            </a:r>
            <a:r>
              <a:rPr lang="ur-PK" sz="1400" dirty="0" smtClean="0">
                <a:latin typeface="Jameel Noori Nastaleeq" panose="02000503000000020004" pitchFamily="2" charset="-78"/>
                <a:cs typeface="Jameel Noori Nastaleeq" panose="02000503000000020004" pitchFamily="2" charset="-78"/>
              </a:rPr>
              <a:t>زرخیز </a:t>
            </a:r>
            <a:r>
              <a:rPr lang="ur-PK" sz="1400" dirty="0">
                <a:latin typeface="Jameel Noori Nastaleeq" panose="02000503000000020004" pitchFamily="2" charset="-78"/>
                <a:cs typeface="Jameel Noori Nastaleeq" panose="02000503000000020004" pitchFamily="2" charset="-78"/>
              </a:rPr>
              <a:t>زمین ایک ہی ہے بارش برستی ہے مگر نباتا ت الگ الگ ہیں اسی زمین سے کھجور کا درخت اگ رہے ہیں تو </a:t>
            </a:r>
            <a:r>
              <a:rPr lang="ur-PK" sz="1400" dirty="0" smtClean="0">
                <a:latin typeface="Jameel Noori Nastaleeq" panose="02000503000000020004" pitchFamily="2" charset="-78"/>
                <a:cs typeface="Jameel Noori Nastaleeq" panose="02000503000000020004" pitchFamily="2" charset="-78"/>
              </a:rPr>
              <a:t>انگور </a:t>
            </a:r>
            <a:r>
              <a:rPr lang="ur-PK" sz="1400" dirty="0">
                <a:latin typeface="Jameel Noori Nastaleeq" panose="02000503000000020004" pitchFamily="2" charset="-78"/>
                <a:cs typeface="Jameel Noori Nastaleeq" panose="02000503000000020004" pitchFamily="2" charset="-78"/>
              </a:rPr>
              <a:t>کی بیل بھی ہے اللہ نے جیسے نباتات میں یکسانیت نہیں رکھی اسی طرح ہر انسان کے کام کرنے کا طریقہ بھی الگ الگ ہوتا ہے حضرت عمر ؓ،حضرت ابو بکر ؓ وغیرہ سب کی طبیعتیں اور کام کرنے کا مزاج الگ الگ تھا  لیکن اپنی اپنی جگہ فائدہ مند </a:t>
            </a:r>
            <a:r>
              <a:rPr lang="ur-PK" sz="1400" dirty="0" smtClean="0">
                <a:latin typeface="Jameel Noori Nastaleeq" panose="02000503000000020004" pitchFamily="2" charset="-78"/>
                <a:cs typeface="Jameel Noori Nastaleeq" panose="02000503000000020004" pitchFamily="2" charset="-78"/>
              </a:rPr>
              <a:t>،بالکل </a:t>
            </a:r>
            <a:r>
              <a:rPr lang="ur-PK" sz="1400" dirty="0">
                <a:latin typeface="Jameel Noori Nastaleeq" panose="02000503000000020004" pitchFamily="2" charset="-78"/>
                <a:cs typeface="Jameel Noori Nastaleeq" panose="02000503000000020004" pitchFamily="2" charset="-78"/>
              </a:rPr>
              <a:t>اسی طرح جیسے ہر پھل کا رنگ خوشبو اور مزاج الگ ہوتاہے اور ہر ایک میں کوئی نہ کوئی فائدہ پوشیدہ ہوتا ہے اسی طرح اللہ کے نیک انسان جو وحی جذب کرتے ہیں ہر ایک کی شخصیت الگ ہوتی ہے </a:t>
            </a:r>
            <a:r>
              <a:rPr lang="ur-PK" sz="1400" dirty="0" smtClean="0">
                <a:latin typeface="Jameel Noori Nastaleeq" panose="02000503000000020004" pitchFamily="2" charset="-78"/>
                <a:cs typeface="Jameel Noori Nastaleeq" panose="02000503000000020004" pitchFamily="2" charset="-78"/>
              </a:rPr>
              <a:t>اور یہ سب خوبصورت </a:t>
            </a:r>
            <a:r>
              <a:rPr lang="ur-PK" sz="1400" dirty="0">
                <a:latin typeface="Jameel Noori Nastaleeq" panose="02000503000000020004" pitchFamily="2" charset="-78"/>
                <a:cs typeface="Jameel Noori Nastaleeq" panose="02000503000000020004" pitchFamily="2" charset="-78"/>
              </a:rPr>
              <a:t>پھولوں کے گلدستے کی طرح ہوتے ہیں مزاج طریقے اور انداز سب کے جدا جدا سب کی اپنی خوبصورتی اور فائدہ ہوتا ہے۔ اس لیئے دو انسانوں کو </a:t>
            </a:r>
            <a:r>
              <a:rPr lang="ur-PK" sz="1400" dirty="0" smtClean="0">
                <a:latin typeface="Jameel Noori Nastaleeq" panose="02000503000000020004" pitchFamily="2" charset="-78"/>
                <a:cs typeface="Jameel Noori Nastaleeq" panose="02000503000000020004" pitchFamily="2" charset="-78"/>
              </a:rPr>
              <a:t>کبھی </a:t>
            </a:r>
            <a:r>
              <a:rPr lang="en-US" sz="1400" dirty="0" smtClean="0">
                <a:latin typeface="Jameel Noori Nastaleeq" panose="02000503000000020004" pitchFamily="2" charset="-78"/>
                <a:cs typeface="Jameel Noori Nastaleeq" panose="02000503000000020004" pitchFamily="2" charset="-78"/>
              </a:rPr>
              <a:t>compare</a:t>
            </a:r>
            <a:r>
              <a:rPr lang="ur-PK" sz="1400" dirty="0" smtClean="0">
                <a:latin typeface="Jameel Noori Nastaleeq" panose="02000503000000020004" pitchFamily="2" charset="-78"/>
                <a:cs typeface="Jameel Noori Nastaleeq" panose="02000503000000020004" pitchFamily="2" charset="-78"/>
              </a:rPr>
              <a:t>نہیں </a:t>
            </a:r>
            <a:r>
              <a:rPr lang="ur-PK" sz="1400" dirty="0">
                <a:latin typeface="Jameel Noori Nastaleeq" panose="02000503000000020004" pitchFamily="2" charset="-78"/>
                <a:cs typeface="Jameel Noori Nastaleeq" panose="02000503000000020004" pitchFamily="2" charset="-78"/>
              </a:rPr>
              <a:t>کرنا </a:t>
            </a:r>
            <a:r>
              <a:rPr lang="ur-PK" sz="1400" dirty="0" smtClean="0">
                <a:latin typeface="Jameel Noori Nastaleeq" panose="02000503000000020004" pitchFamily="2" charset="-78"/>
                <a:cs typeface="Jameel Noori Nastaleeq" panose="02000503000000020004" pitchFamily="2" charset="-78"/>
              </a:rPr>
              <a:t>چاہیے </a:t>
            </a:r>
            <a:r>
              <a:rPr lang="ur-PK" sz="1400" dirty="0">
                <a:latin typeface="Jameel Noori Nastaleeq" panose="02000503000000020004" pitchFamily="2" charset="-78"/>
                <a:cs typeface="Jameel Noori Nastaleeq" panose="02000503000000020004" pitchFamily="2" charset="-78"/>
              </a:rPr>
              <a:t>اور </a:t>
            </a:r>
            <a:r>
              <a:rPr lang="ur-PK" sz="1400" dirty="0" smtClean="0">
                <a:latin typeface="Jameel Noori Nastaleeq" panose="02000503000000020004" pitchFamily="2" charset="-78"/>
                <a:cs typeface="Jameel Noori Nastaleeq" panose="02000503000000020004" pitchFamily="2" charset="-78"/>
              </a:rPr>
              <a:t>ہمیں بھی اپنا مقابلہ دوسروں سے کرنے کے بجائے اپنی </a:t>
            </a:r>
            <a:r>
              <a:rPr lang="ur-PK" sz="1400" dirty="0">
                <a:latin typeface="Jameel Noori Nastaleeq" panose="02000503000000020004" pitchFamily="2" charset="-78"/>
                <a:cs typeface="Jameel Noori Nastaleeq" panose="02000503000000020004" pitchFamily="2" charset="-78"/>
              </a:rPr>
              <a:t>صلاحیتوں کو پہچان کر انہیں اللہ کی راہ میں استعمال کرنا چاہیئے تو بہترین ٹیم ورک کے ساتھ جب دین کا کام ہو گا تو زندگی اور دین میں خوبصورتی آئے گی ہر انسان کی </a:t>
            </a:r>
            <a:r>
              <a:rPr lang="en-US" sz="1400" dirty="0">
                <a:latin typeface="Jameel Noori Nastaleeq" panose="02000503000000020004" pitchFamily="2" charset="-78"/>
                <a:cs typeface="Jameel Noori Nastaleeq" panose="02000503000000020004" pitchFamily="2" charset="-78"/>
              </a:rPr>
              <a:t>potential</a:t>
            </a:r>
            <a:r>
              <a:rPr lang="ur-PK" sz="1400" dirty="0">
                <a:latin typeface="Jameel Noori Nastaleeq" panose="02000503000000020004" pitchFamily="2" charset="-78"/>
                <a:cs typeface="Jameel Noori Nastaleeq" panose="02000503000000020004" pitchFamily="2" charset="-78"/>
              </a:rPr>
              <a:t> مختلف ہوتی ہے ہمارا حساب ہماری صلاحیتوں کے مکمل استعمال کے مطابق ہو گا کہ جو اللہ نے ہمیں صلاحتیں دی تھیں وہ اللہ کی راہ میں استعمال ہوئیں کہ نہیں۔۔</a:t>
            </a:r>
            <a:endParaRPr lang="ur-PK" sz="1400" b="1"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682BC4A2-0DA6-4AEA-A52C-8BA440D3ADD0}" type="slidenum">
              <a:rPr lang="en-US" smtClean="0"/>
              <a:t>7</a:t>
            </a:fld>
            <a:endParaRPr lang="en-US"/>
          </a:p>
        </p:txBody>
      </p:sp>
      <p:sp>
        <p:nvSpPr>
          <p:cNvPr id="5" name="Date Placeholder 4"/>
          <p:cNvSpPr>
            <a:spLocks noGrp="1"/>
          </p:cNvSpPr>
          <p:nvPr>
            <p:ph type="dt" idx="11"/>
          </p:nvPr>
        </p:nvSpPr>
        <p:spPr/>
        <p:txBody>
          <a:bodyPr/>
          <a:lstStyle/>
          <a:p>
            <a:fld id="{09ACA583-F151-4E76-8A61-3594B6D8DEFC}" type="datetime1">
              <a:rPr lang="en-US" smtClean="0"/>
              <a:t>3/19/2020</a:t>
            </a:fld>
            <a:endParaRPr lang="en-US"/>
          </a:p>
        </p:txBody>
      </p:sp>
    </p:spTree>
    <p:extLst>
      <p:ext uri="{BB962C8B-B14F-4D97-AF65-F5344CB8AC3E}">
        <p14:creationId xmlns:p14="http://schemas.microsoft.com/office/powerpoint/2010/main" val="1487352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rtl="1"/>
            <a:r>
              <a:rPr lang="ur-PK" sz="1400" b="1" dirty="0">
                <a:latin typeface="Jameel Noori Nastaleeq" panose="02000503000000020004" pitchFamily="2" charset="-78"/>
                <a:cs typeface="Jameel Noori Nastaleeq" panose="02000503000000020004" pitchFamily="2" charset="-78"/>
              </a:rPr>
              <a:t>اب اگر تمہیں تعجب کرنا ہے تو تعجب کے قابل لوگوں کا یہ قول ہے کہ "جب ہم مر کر مٹی ہو جائیں گے تو کیا ہم نئے سرے سے پیدا کیے جائیں گے؟" یہ وہ لوگ ہیں جنہوں نے اپنے رب سے کفر کیا ہے یہ وہ لوگ ہیں جن کی گردنوں میں طوق پڑے ہوئے ہیں یہ جہنمی ہیں اور جہنم میں ہمیشہ رہیں گے (</a:t>
            </a:r>
            <a:r>
              <a:rPr lang="ur-PK" sz="1400" b="1" dirty="0">
                <a:latin typeface="Jameel Noori Nastaleeq" panose="02000503000000020004" pitchFamily="2" charset="-78"/>
                <a:cs typeface="Jameel Noori Nastaleeq" panose="02000503000000020004" pitchFamily="2" charset="-78"/>
                <a:hlinkClick r:id="rId3"/>
              </a:rPr>
              <a:t>5</a:t>
            </a:r>
            <a:r>
              <a:rPr lang="ur-PK" sz="1400" b="1" dirty="0">
                <a:latin typeface="Jameel Noori Nastaleeq" panose="02000503000000020004" pitchFamily="2" charset="-78"/>
                <a:cs typeface="Jameel Noori Nastaleeq" panose="02000503000000020004" pitchFamily="2" charset="-78"/>
              </a:rPr>
              <a:t>) یہ لوگ بھلائی سے پہلے برائی کے لیے جلدی مچا رہے ہیں حالانکہ ان سے پہلے (جو لوگ اس روش پر چلے ہیں ان پر خدا کے عذاب کی) عبرت ناک مثالیں گزر چکی ہیں حقیقت یہ ہے کہ تیرا رب لوگوں کی زیادتیوں کے باوجود ان کے ساتھ چشم پوشی سے کام لیتا ہے اور یہ بھی حقیقت ہے کہ تیرا رب سخت سزا دینے والا ہے (</a:t>
            </a:r>
            <a:r>
              <a:rPr lang="ur-PK" sz="1400" b="1" dirty="0">
                <a:latin typeface="Jameel Noori Nastaleeq" panose="02000503000000020004" pitchFamily="2" charset="-78"/>
                <a:cs typeface="Jameel Noori Nastaleeq" panose="02000503000000020004" pitchFamily="2" charset="-78"/>
                <a:hlinkClick r:id="rId4"/>
              </a:rPr>
              <a:t>6</a:t>
            </a:r>
            <a:r>
              <a:rPr lang="ur-PK" sz="1400" b="1" dirty="0">
                <a:latin typeface="Jameel Noori Nastaleeq" panose="02000503000000020004" pitchFamily="2" charset="-78"/>
                <a:cs typeface="Jameel Noori Nastaleeq" panose="02000503000000020004" pitchFamily="2" charset="-78"/>
              </a:rPr>
              <a:t>) یہ لوگ جنہوں نے تمہاری با ت ماننے سے انکار کر دیا ہے، کہتے ہیں کہ "اِس شخص پر اس کے رب کی طرف سے کوئی نشانی کیوں نہ اتری؟ تم تو محض خبردار کر دینے والے ہو، اور ہر قوم کے لیے ایک رہنما ہے (</a:t>
            </a:r>
            <a:r>
              <a:rPr lang="ur-PK" sz="1400" b="1" dirty="0">
                <a:latin typeface="Jameel Noori Nastaleeq" panose="02000503000000020004" pitchFamily="2" charset="-78"/>
                <a:cs typeface="Jameel Noori Nastaleeq" panose="02000503000000020004" pitchFamily="2" charset="-78"/>
                <a:hlinkClick r:id="rId5"/>
              </a:rPr>
              <a:t>7</a:t>
            </a:r>
            <a:r>
              <a:rPr lang="ur-PK" sz="1400" b="1" dirty="0">
                <a:latin typeface="Jameel Noori Nastaleeq" panose="02000503000000020004" pitchFamily="2" charset="-78"/>
                <a:cs typeface="Jameel Noori Nastaleeq" panose="02000503000000020004" pitchFamily="2" charset="-78"/>
              </a:rPr>
              <a:t>)</a:t>
            </a:r>
          </a:p>
          <a:p>
            <a:pPr algn="r" rtl="1"/>
            <a:r>
              <a:rPr lang="ur-PK" sz="1400" b="1" dirty="0" smtClean="0">
                <a:latin typeface="Jameel Noori Nastaleeq" panose="02000503000000020004" pitchFamily="2" charset="-78"/>
                <a:cs typeface="Jameel Noori Nastaleeq" panose="02000503000000020004" pitchFamily="2" charset="-78"/>
              </a:rPr>
              <a:t>آخرت </a:t>
            </a:r>
            <a:r>
              <a:rPr lang="ur-PK" sz="1400" b="1" dirty="0">
                <a:latin typeface="Jameel Noori Nastaleeq" panose="02000503000000020004" pitchFamily="2" charset="-78"/>
                <a:cs typeface="Jameel Noori Nastaleeq" panose="02000503000000020004" pitchFamily="2" charset="-78"/>
              </a:rPr>
              <a:t>کے انکار کے اثرات : </a:t>
            </a:r>
            <a:r>
              <a:rPr lang="ur-PK" sz="1400" b="0" dirty="0" smtClean="0">
                <a:latin typeface="Jameel Noori Nastaleeq" panose="02000503000000020004" pitchFamily="2" charset="-78"/>
                <a:cs typeface="Jameel Noori Nastaleeq" panose="02000503000000020004" pitchFamily="2" charset="-78"/>
              </a:rPr>
              <a:t>جس ذات نے اس عظیم کائنات کی تخلیق کی ہے اور اسے حیرت انگیز انداز سے چلا رہاہے اس کو دیکھنے کے بعد بھی اگر کوئی انکار کرے تو وہ  اپنےخالق کا انکار کرتا</a:t>
            </a:r>
            <a:r>
              <a:rPr lang="ur-PK" sz="1400" b="0" baseline="0" dirty="0" smtClean="0">
                <a:latin typeface="Jameel Noori Nastaleeq" panose="02000503000000020004" pitchFamily="2" charset="-78"/>
                <a:cs typeface="Jameel Noori Nastaleeq" panose="02000503000000020004" pitchFamily="2" charset="-78"/>
              </a:rPr>
              <a:t> ہے اور گویا اس نے اپنی عقل کو قید کر رکھاہےجب </a:t>
            </a:r>
            <a:r>
              <a:rPr lang="ur-PK" sz="1400" dirty="0" smtClean="0">
                <a:latin typeface="Jameel Noori Nastaleeq" panose="02000503000000020004" pitchFamily="2" charset="-78"/>
                <a:cs typeface="Jameel Noori Nastaleeq" panose="02000503000000020004" pitchFamily="2" charset="-78"/>
              </a:rPr>
              <a:t>انسان </a:t>
            </a:r>
            <a:r>
              <a:rPr lang="ur-PK" sz="1400" dirty="0">
                <a:latin typeface="Jameel Noori Nastaleeq" panose="02000503000000020004" pitchFamily="2" charset="-78"/>
                <a:cs typeface="Jameel Noori Nastaleeq" panose="02000503000000020004" pitchFamily="2" charset="-78"/>
              </a:rPr>
              <a:t>کے اندر تکبر اور </a:t>
            </a:r>
            <a:r>
              <a:rPr lang="ur-PK" sz="1400" dirty="0" smtClean="0">
                <a:latin typeface="Jameel Noori Nastaleeq" panose="02000503000000020004" pitchFamily="2" charset="-78"/>
                <a:cs typeface="Jameel Noori Nastaleeq" panose="02000503000000020004" pitchFamily="2" charset="-78"/>
              </a:rPr>
              <a:t>ظلم</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وزیادتی </a:t>
            </a:r>
            <a:r>
              <a:rPr lang="ur-PK" sz="1400" dirty="0">
                <a:latin typeface="Jameel Noori Nastaleeq" panose="02000503000000020004" pitchFamily="2" charset="-78"/>
                <a:cs typeface="Jameel Noori Nastaleeq" panose="02000503000000020004" pitchFamily="2" charset="-78"/>
              </a:rPr>
              <a:t>کی روش آ جاتی ہے </a:t>
            </a:r>
            <a:r>
              <a:rPr lang="ur-PK" sz="1400" dirty="0" smtClean="0">
                <a:latin typeface="Jameel Noori Nastaleeq" panose="02000503000000020004" pitchFamily="2" charset="-78"/>
                <a:cs typeface="Jameel Noori Nastaleeq" panose="02000503000000020004" pitchFamily="2" charset="-78"/>
              </a:rPr>
              <a:t>اور اسےجوابدہی(</a:t>
            </a:r>
            <a:r>
              <a:rPr lang="en-US" sz="1400" dirty="0">
                <a:latin typeface="Jameel Noori Nastaleeq" panose="02000503000000020004" pitchFamily="2" charset="-78"/>
                <a:cs typeface="Jameel Noori Nastaleeq" panose="02000503000000020004" pitchFamily="2" charset="-78"/>
              </a:rPr>
              <a:t>accountability</a:t>
            </a:r>
            <a:r>
              <a:rPr lang="ur-PK" sz="1400" dirty="0">
                <a:latin typeface="Jameel Noori Nastaleeq" panose="02000503000000020004" pitchFamily="2" charset="-78"/>
                <a:cs typeface="Jameel Noori Nastaleeq" panose="02000503000000020004" pitchFamily="2" charset="-78"/>
              </a:rPr>
              <a:t>) کا احساس نہیں ہوتا تو وہ ساری حدود توڑ لیتا ہے لوگوں کے حق مارتا ہے لوگوں کو نیچ اور حقیر </a:t>
            </a:r>
            <a:r>
              <a:rPr lang="ur-PK" sz="1400" dirty="0" smtClean="0">
                <a:latin typeface="Jameel Noori Nastaleeq" panose="02000503000000020004" pitchFamily="2" charset="-78"/>
                <a:cs typeface="Jameel Noori Nastaleeq" panose="02000503000000020004" pitchFamily="2" charset="-78"/>
              </a:rPr>
              <a:t>سمجھتا ہے </a:t>
            </a:r>
            <a:r>
              <a:rPr lang="ur-PK" sz="1400" dirty="0">
                <a:latin typeface="Jameel Noori Nastaleeq" panose="02000503000000020004" pitchFamily="2" charset="-78"/>
                <a:cs typeface="Jameel Noori Nastaleeq" panose="02000503000000020004" pitchFamily="2" charset="-78"/>
              </a:rPr>
              <a:t>اس کے اکڑنے کو گردنوں میں طوق پڑنے کی </a:t>
            </a:r>
            <a:r>
              <a:rPr lang="ur-PK" sz="1400" dirty="0" smtClean="0">
                <a:latin typeface="Jameel Noori Nastaleeq" panose="02000503000000020004" pitchFamily="2" charset="-78"/>
                <a:cs typeface="Jameel Noori Nastaleeq" panose="02000503000000020004" pitchFamily="2" charset="-78"/>
              </a:rPr>
              <a:t>تشبیہ </a:t>
            </a:r>
            <a:r>
              <a:rPr lang="ur-PK" sz="1400" dirty="0">
                <a:latin typeface="Jameel Noori Nastaleeq" panose="02000503000000020004" pitchFamily="2" charset="-78"/>
                <a:cs typeface="Jameel Noori Nastaleeq" panose="02000503000000020004" pitchFamily="2" charset="-78"/>
              </a:rPr>
              <a:t>دی گئی ہے گردنوں میں طوق پڑنا گویا قیدی ہونے کی علامت ہے لوگ اپنی </a:t>
            </a:r>
            <a:r>
              <a:rPr lang="ur-PK" sz="1400" dirty="0" smtClean="0">
                <a:latin typeface="Jameel Noori Nastaleeq" panose="02000503000000020004" pitchFamily="2" charset="-78"/>
                <a:cs typeface="Jameel Noori Nastaleeq" panose="02000503000000020004" pitchFamily="2" charset="-78"/>
              </a:rPr>
              <a:t>جہالت ہٹ</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دھرمی </a:t>
            </a:r>
            <a:r>
              <a:rPr lang="ur-PK" sz="1400" dirty="0">
                <a:latin typeface="Jameel Noori Nastaleeq" panose="02000503000000020004" pitchFamily="2" charset="-78"/>
                <a:cs typeface="Jameel Noori Nastaleeq" panose="02000503000000020004" pitchFamily="2" charset="-78"/>
              </a:rPr>
              <a:t>،ضد،خواہشات نفس </a:t>
            </a:r>
            <a:r>
              <a:rPr lang="ur-PK" sz="1400" dirty="0" smtClean="0">
                <a:latin typeface="Jameel Noori Nastaleeq" panose="02000503000000020004" pitchFamily="2" charset="-78"/>
                <a:cs typeface="Jameel Noori Nastaleeq" panose="02000503000000020004" pitchFamily="2" charset="-78"/>
              </a:rPr>
              <a:t>کے </a:t>
            </a:r>
            <a:r>
              <a:rPr lang="ur-PK" sz="1400" dirty="0">
                <a:latin typeface="Jameel Noori Nastaleeq" panose="02000503000000020004" pitchFamily="2" charset="-78"/>
                <a:cs typeface="Jameel Noori Nastaleeq" panose="02000503000000020004" pitchFamily="2" charset="-78"/>
              </a:rPr>
              <a:t>قیدی بنے ہوئے ہیں ۔ یہ دراصل اللہ کے مجرم ہیں جو آخرت کو نہ مان کر گناہ کر کے اور زیادہ دیدہ دلیری کا مظاہرہ کرتے ہیں </a:t>
            </a:r>
            <a:r>
              <a:rPr lang="ur-PK" sz="1400" dirty="0" smtClean="0">
                <a:latin typeface="Jameel Noori Nastaleeq" panose="02000503000000020004" pitchFamily="2" charset="-78"/>
                <a:cs typeface="Jameel Noori Nastaleeq" panose="02000503000000020004" pitchFamily="2" charset="-78"/>
              </a:rPr>
              <a:t>تو ان کے لئے آخرت میں بھی ایسی ہی سزا ملے گی</a:t>
            </a:r>
            <a:r>
              <a:rPr lang="ur-PK" sz="1400" baseline="0" dirty="0" smtClean="0">
                <a:latin typeface="Jameel Noori Nastaleeq" panose="02000503000000020004" pitchFamily="2" charset="-78"/>
                <a:cs typeface="Jameel Noori Nastaleeq" panose="02000503000000020004" pitchFamily="2" charset="-78"/>
              </a:rPr>
              <a:t> کہ ان کے گلوں میں بڑے طوق ڈلے ہوئے ہوں گے۔</a:t>
            </a:r>
            <a:endParaRPr lang="ur-PK" sz="1400" dirty="0">
              <a:latin typeface="Jameel Noori Nastaleeq" panose="02000503000000020004" pitchFamily="2" charset="-78"/>
              <a:cs typeface="Jameel Noori Nastaleeq" panose="02000503000000020004" pitchFamily="2" charset="-78"/>
            </a:endParaRPr>
          </a:p>
          <a:p>
            <a:pPr algn="r" defTabSz="929305" rtl="1">
              <a:defRPr/>
            </a:pPr>
            <a:r>
              <a:rPr lang="ur-PK" sz="1400" b="1" dirty="0" smtClean="0">
                <a:latin typeface="Jameel Noori Nastaleeq" panose="02000503000000020004" pitchFamily="2" charset="-78"/>
                <a:cs typeface="Jameel Noori Nastaleeq" panose="02000503000000020004" pitchFamily="2" charset="-78"/>
              </a:rPr>
              <a:t>بھلائی </a:t>
            </a:r>
            <a:r>
              <a:rPr lang="ur-PK" sz="1400" b="1" dirty="0">
                <a:latin typeface="Jameel Noori Nastaleeq" panose="02000503000000020004" pitchFamily="2" charset="-78"/>
                <a:cs typeface="Jameel Noori Nastaleeq" panose="02000503000000020004" pitchFamily="2" charset="-78"/>
              </a:rPr>
              <a:t>سے پہلے برائی </a:t>
            </a:r>
            <a:r>
              <a:rPr lang="ur-PK" sz="1400" b="1" dirty="0" smtClean="0">
                <a:latin typeface="Jameel Noori Nastaleeq" panose="02000503000000020004" pitchFamily="2" charset="-78"/>
                <a:cs typeface="Jameel Noori Nastaleeq" panose="02000503000000020004" pitchFamily="2" charset="-78"/>
              </a:rPr>
              <a:t>مانگنا: </a:t>
            </a:r>
            <a:r>
              <a:rPr lang="ur-PK" sz="1400" dirty="0">
                <a:latin typeface="Jameel Noori Nastaleeq" panose="02000503000000020004" pitchFamily="2" charset="-78"/>
                <a:cs typeface="Jameel Noori Nastaleeq" panose="02000503000000020004" pitchFamily="2" charset="-78"/>
              </a:rPr>
              <a:t>یعنی خود عذاب اللہ سے مانگ رہے ہیں وجہ یہ ہے کہ وہ سمجھتے ہیں کہ عذاب کبھی نہ آئے گا مناسب رویہ یہ ہونا چاہیئے تھا کہ اللہ کی ڈھیل اور مہلت کو غنیمت جان کر خود کو جہنم </a:t>
            </a:r>
            <a:r>
              <a:rPr lang="ur-PK" sz="1400" dirty="0" smtClean="0">
                <a:latin typeface="Jameel Noori Nastaleeq" panose="02000503000000020004" pitchFamily="2" charset="-78"/>
                <a:cs typeface="Jameel Noori Nastaleeq" panose="02000503000000020004" pitchFamily="2" charset="-78"/>
              </a:rPr>
              <a:t>سے بچائیں اس کے بجائے </a:t>
            </a:r>
            <a:r>
              <a:rPr lang="ur-PK" sz="1400" dirty="0">
                <a:latin typeface="Jameel Noori Nastaleeq" panose="02000503000000020004" pitchFamily="2" charset="-78"/>
                <a:cs typeface="Jameel Noori Nastaleeq" panose="02000503000000020004" pitchFamily="2" charset="-78"/>
              </a:rPr>
              <a:t>یہ </a:t>
            </a:r>
            <a:r>
              <a:rPr lang="ur-PK" sz="1400" dirty="0" smtClean="0">
                <a:latin typeface="Jameel Noori Nastaleeq" panose="02000503000000020004" pitchFamily="2" charset="-78"/>
                <a:cs typeface="Jameel Noori Nastaleeq" panose="02000503000000020004" pitchFamily="2" charset="-78"/>
              </a:rPr>
              <a:t>گمراہی </a:t>
            </a:r>
            <a:r>
              <a:rPr lang="ur-PK" sz="1400" dirty="0">
                <a:latin typeface="Jameel Noori Nastaleeq" panose="02000503000000020004" pitchFamily="2" charset="-78"/>
                <a:cs typeface="Jameel Noori Nastaleeq" panose="02000503000000020004" pitchFamily="2" charset="-78"/>
              </a:rPr>
              <a:t>میں آگے بڑھتے </a:t>
            </a:r>
            <a:r>
              <a:rPr lang="ur-PK" sz="1400" dirty="0" smtClean="0">
                <a:latin typeface="Jameel Noori Nastaleeq" panose="02000503000000020004" pitchFamily="2" charset="-78"/>
                <a:cs typeface="Jameel Noori Nastaleeq" panose="02000503000000020004" pitchFamily="2" charset="-78"/>
              </a:rPr>
              <a:t>جارہے</a:t>
            </a:r>
            <a:r>
              <a:rPr lang="ur-PK" sz="1400" baseline="0" dirty="0" smtClean="0">
                <a:latin typeface="Jameel Noori Nastaleeq" panose="02000503000000020004" pitchFamily="2" charset="-78"/>
                <a:cs typeface="Jameel Noori Nastaleeq" panose="02000503000000020004" pitchFamily="2" charset="-78"/>
              </a:rPr>
              <a:t> ہیں </a:t>
            </a:r>
            <a:r>
              <a:rPr lang="ur-PK" sz="1400" dirty="0" smtClean="0">
                <a:latin typeface="Jameel Noori Nastaleeq" panose="02000503000000020004" pitchFamily="2" charset="-78"/>
                <a:cs typeface="Jameel Noori Nastaleeq" panose="02000503000000020004" pitchFamily="2" charset="-78"/>
              </a:rPr>
              <a:t>اور </a:t>
            </a:r>
            <a:r>
              <a:rPr lang="ur-PK" sz="1400" dirty="0">
                <a:latin typeface="Jameel Noori Nastaleeq" panose="02000503000000020004" pitchFamily="2" charset="-78"/>
                <a:cs typeface="Jameel Noori Nastaleeq" panose="02000503000000020004" pitchFamily="2" charset="-78"/>
              </a:rPr>
              <a:t>اپنے لئے مزید جہنم کے </a:t>
            </a:r>
            <a:r>
              <a:rPr lang="ur-PK" sz="1400" dirty="0" smtClean="0">
                <a:latin typeface="Jameel Noori Nastaleeq" panose="02000503000000020004" pitchFamily="2" charset="-78"/>
                <a:cs typeface="Jameel Noori Nastaleeq" panose="02000503000000020004" pitchFamily="2" charset="-78"/>
              </a:rPr>
              <a:t>گڑھے </a:t>
            </a:r>
            <a:r>
              <a:rPr lang="ur-PK" sz="1400" dirty="0">
                <a:latin typeface="Jameel Noori Nastaleeq" panose="02000503000000020004" pitchFamily="2" charset="-78"/>
                <a:cs typeface="Jameel Noori Nastaleeq" panose="02000503000000020004" pitchFamily="2" charset="-78"/>
              </a:rPr>
              <a:t>میں گرنے کا سبب </a:t>
            </a:r>
            <a:r>
              <a:rPr lang="ur-PK" sz="1400" dirty="0" smtClean="0">
                <a:latin typeface="Jameel Noori Nastaleeq" panose="02000503000000020004" pitchFamily="2" charset="-78"/>
                <a:cs typeface="Jameel Noori Nastaleeq" panose="02000503000000020004" pitchFamily="2" charset="-78"/>
              </a:rPr>
              <a:t>بنارہے</a:t>
            </a:r>
            <a:r>
              <a:rPr lang="ur-PK" sz="1400" baseline="0" dirty="0" smtClean="0">
                <a:latin typeface="Jameel Noori Nastaleeq" panose="02000503000000020004" pitchFamily="2" charset="-78"/>
                <a:cs typeface="Jameel Noori Nastaleeq" panose="02000503000000020004" pitchFamily="2" charset="-78"/>
              </a:rPr>
              <a:t> ہ</a:t>
            </a:r>
            <a:r>
              <a:rPr lang="ur-PK" sz="1400" dirty="0" smtClean="0">
                <a:latin typeface="Jameel Noori Nastaleeq" panose="02000503000000020004" pitchFamily="2" charset="-78"/>
                <a:cs typeface="Jameel Noori Nastaleeq" panose="02000503000000020004" pitchFamily="2" charset="-78"/>
              </a:rPr>
              <a:t>یں انہیں چاہیئے کہ اللہ </a:t>
            </a:r>
            <a:r>
              <a:rPr lang="ur-PK" sz="1400" dirty="0">
                <a:latin typeface="Jameel Noori Nastaleeq" panose="02000503000000020004" pitchFamily="2" charset="-78"/>
                <a:cs typeface="Jameel Noori Nastaleeq" panose="02000503000000020004" pitchFamily="2" charset="-78"/>
              </a:rPr>
              <a:t>کی شان غفاری  اور مہلت سے فائدہ </a:t>
            </a:r>
            <a:r>
              <a:rPr lang="ur-PK" sz="1400" dirty="0" smtClean="0">
                <a:latin typeface="Jameel Noori Nastaleeq" panose="02000503000000020004" pitchFamily="2" charset="-78"/>
                <a:cs typeface="Jameel Noori Nastaleeq" panose="02000503000000020004" pitchFamily="2" charset="-78"/>
              </a:rPr>
              <a:t>اٹھاکر </a:t>
            </a:r>
            <a:r>
              <a:rPr lang="ur-PK" sz="1400" dirty="0">
                <a:latin typeface="Jameel Noori Nastaleeq" panose="02000503000000020004" pitchFamily="2" charset="-78"/>
                <a:cs typeface="Jameel Noori Nastaleeq" panose="02000503000000020004" pitchFamily="2" charset="-78"/>
              </a:rPr>
              <a:t>خود کو جہنم سے </a:t>
            </a:r>
            <a:r>
              <a:rPr lang="ur-PK" sz="1400" dirty="0" smtClean="0">
                <a:latin typeface="Jameel Noori Nastaleeq" panose="02000503000000020004" pitchFamily="2" charset="-78"/>
                <a:cs typeface="Jameel Noori Nastaleeq" panose="02000503000000020004" pitchFamily="2" charset="-78"/>
              </a:rPr>
              <a:t>بچائیں اس مہلت کو  </a:t>
            </a:r>
            <a:r>
              <a:rPr lang="en-US" sz="1400" dirty="0">
                <a:latin typeface="Jameel Noori Nastaleeq" panose="02000503000000020004" pitchFamily="2" charset="-78"/>
                <a:cs typeface="Jameel Noori Nastaleeq" panose="02000503000000020004" pitchFamily="2" charset="-78"/>
              </a:rPr>
              <a:t>maximum avail </a:t>
            </a:r>
            <a:r>
              <a:rPr lang="ur-PK" sz="1400" dirty="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کریں</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ورنہ </a:t>
            </a:r>
            <a:r>
              <a:rPr lang="ur-PK" sz="1400" dirty="0">
                <a:latin typeface="Jameel Noori Nastaleeq" panose="02000503000000020004" pitchFamily="2" charset="-78"/>
                <a:cs typeface="Jameel Noori Nastaleeq" panose="02000503000000020004" pitchFamily="2" charset="-78"/>
              </a:rPr>
              <a:t>اللہ شدید العقاب بھی </a:t>
            </a:r>
            <a:r>
              <a:rPr lang="ur-PK" sz="1400" dirty="0" smtClean="0">
                <a:latin typeface="Jameel Noori Nastaleeq" panose="02000503000000020004" pitchFamily="2" charset="-78"/>
                <a:cs typeface="Jameel Noori Nastaleeq" panose="02000503000000020004" pitchFamily="2" charset="-78"/>
              </a:rPr>
              <a:t>ہے </a:t>
            </a:r>
            <a:r>
              <a:rPr lang="ur-PK" sz="1400" dirty="0">
                <a:latin typeface="Jameel Noori Nastaleeq" panose="02000503000000020004" pitchFamily="2" charset="-78"/>
                <a:cs typeface="Jameel Noori Nastaleeq" panose="02000503000000020004" pitchFamily="2" charset="-78"/>
              </a:rPr>
              <a:t>اللہ بار بار اس بات کی ترغیب دلاتے ہیں کہ عذاب سے بڑھ کر بہتر </a:t>
            </a:r>
            <a:r>
              <a:rPr lang="ur-PK" sz="1400" dirty="0" smtClean="0">
                <a:latin typeface="Jameel Noori Nastaleeq" panose="02000503000000020004" pitchFamily="2" charset="-78"/>
                <a:cs typeface="Jameel Noori Nastaleeq" panose="02000503000000020004" pitchFamily="2" charset="-78"/>
              </a:rPr>
              <a:t>بات </a:t>
            </a:r>
            <a:r>
              <a:rPr lang="ur-PK" sz="1400" dirty="0">
                <a:latin typeface="Jameel Noori Nastaleeq" panose="02000503000000020004" pitchFamily="2" charset="-78"/>
                <a:cs typeface="Jameel Noori Nastaleeq" panose="02000503000000020004" pitchFamily="2" charset="-78"/>
              </a:rPr>
              <a:t>کو پسند کر لو اپنے ہادی کی لائی ہوئی تعلیمات پر عمل کر لو اگر </a:t>
            </a:r>
            <a:r>
              <a:rPr lang="en-US" sz="1400" dirty="0">
                <a:latin typeface="Jameel Noori Nastaleeq" panose="02000503000000020004" pitchFamily="2" charset="-78"/>
                <a:cs typeface="Jameel Noori Nastaleeq" panose="02000503000000020004" pitchFamily="2" charset="-78"/>
              </a:rPr>
              <a:t>reject</a:t>
            </a:r>
            <a:r>
              <a:rPr lang="ur-PK" sz="1400" dirty="0">
                <a:latin typeface="Jameel Noori Nastaleeq" panose="02000503000000020004" pitchFamily="2" charset="-78"/>
                <a:cs typeface="Jameel Noori Nastaleeq" panose="02000503000000020004" pitchFamily="2" charset="-78"/>
              </a:rPr>
              <a:t> کرو گے تو عذاب نظر آئے گا عذاب کا کیوں انتظار کر رہے ہو </a:t>
            </a:r>
          </a:p>
          <a:p>
            <a:pPr algn="r" rtl="1"/>
            <a:r>
              <a:rPr lang="ur-PK" sz="1400" b="1" dirty="0">
                <a:latin typeface="Attari_Quraan_Word" panose="02000000000000000000" pitchFamily="2" charset="-78"/>
                <a:cs typeface="Attari_Quraan_Word" panose="02000000000000000000" pitchFamily="2" charset="-78"/>
              </a:rPr>
              <a:t>إِنَّمَا أَنتَ مُنذِرٌ:</a:t>
            </a:r>
            <a:r>
              <a:rPr lang="ur-PK" sz="1400" dirty="0">
                <a:latin typeface="Jameel Noori Nastaleeq" panose="02000503000000020004" pitchFamily="2" charset="-78"/>
                <a:cs typeface="Jameel Noori Nastaleeq" panose="02000503000000020004" pitchFamily="2" charset="-78"/>
              </a:rPr>
              <a:t>پیغام پہنچانے والے کا کام صحیح بات بتا دینا ہے نہ کہ ہدایت پر چلانا اور ہر بات اور ہر اعتراض  کی </a:t>
            </a:r>
            <a:r>
              <a:rPr lang="ur-PK" sz="1400" dirty="0" smtClean="0">
                <a:latin typeface="Jameel Noori Nastaleeq" panose="02000503000000020004" pitchFamily="2" charset="-78"/>
                <a:cs typeface="Jameel Noori Nastaleeq" panose="02000503000000020004" pitchFamily="2" charset="-78"/>
              </a:rPr>
              <a:t>صفائیاں پیش</a:t>
            </a:r>
            <a:r>
              <a:rPr lang="ur-PK" sz="1400" baseline="0" dirty="0" smtClean="0">
                <a:latin typeface="Jameel Noori Nastaleeq" panose="02000503000000020004" pitchFamily="2" charset="-78"/>
                <a:cs typeface="Jameel Noori Nastaleeq" panose="02000503000000020004" pitchFamily="2" charset="-78"/>
              </a:rPr>
              <a:t> کرنا</a:t>
            </a:r>
            <a:r>
              <a:rPr lang="ur-PK" sz="1400" dirty="0" smtClean="0">
                <a:latin typeface="Jameel Noori Nastaleeq" panose="02000503000000020004" pitchFamily="2" charset="-78"/>
                <a:cs typeface="Jameel Noori Nastaleeq" panose="02000503000000020004" pitchFamily="2" charset="-78"/>
              </a:rPr>
              <a:t> ،ہر </a:t>
            </a:r>
            <a:r>
              <a:rPr lang="ur-PK" sz="1400" dirty="0">
                <a:latin typeface="Jameel Noori Nastaleeq" panose="02000503000000020004" pitchFamily="2" charset="-78"/>
                <a:cs typeface="Jameel Noori Nastaleeq" panose="02000503000000020004" pitchFamily="2" charset="-78"/>
              </a:rPr>
              <a:t>شخص کو مطمئن کرنا ،ہر اعتراض کا جواب دینا،حق بتانے والے کی ذمہ داری نہیں بلکہ لوگوں کو غفلت سے جگانا ہے اور اس کے برے انجام سے آگاہ کرنا ہے اس بات </a:t>
            </a:r>
            <a:r>
              <a:rPr lang="ur-PK" sz="1400" dirty="0" smtClean="0">
                <a:latin typeface="Jameel Noori Nastaleeq" panose="02000503000000020004" pitchFamily="2" charset="-78"/>
                <a:cs typeface="Jameel Noori Nastaleeq" panose="02000503000000020004" pitchFamily="2" charset="-78"/>
              </a:rPr>
              <a:t>میں </a:t>
            </a:r>
            <a:r>
              <a:rPr lang="ur-PK" sz="1400" dirty="0">
                <a:latin typeface="Jameel Noori Nastaleeq" panose="02000503000000020004" pitchFamily="2" charset="-78"/>
                <a:cs typeface="Jameel Noori Nastaleeq" panose="02000503000000020004" pitchFamily="2" charset="-78"/>
              </a:rPr>
              <a:t>ہمارے لئے یہ ہی سبق ہے جب ہمیں حق سمجھ آ جائے تو خود اعتمادی سے کام کریں اور دوسروں کو بھی دعوت دیں پھرکسی کو حد سے زیادہ صفائیاں </a:t>
            </a:r>
            <a:r>
              <a:rPr lang="ur-PK" sz="1400" dirty="0" smtClean="0">
                <a:latin typeface="Jameel Noori Nastaleeq" panose="02000503000000020004" pitchFamily="2" charset="-78"/>
                <a:cs typeface="Jameel Noori Nastaleeq" panose="02000503000000020004" pitchFamily="2" charset="-78"/>
              </a:rPr>
              <a:t>نہ دیں ، ہر </a:t>
            </a:r>
            <a:r>
              <a:rPr lang="ur-PK" sz="1400" dirty="0">
                <a:latin typeface="Jameel Noori Nastaleeq" panose="02000503000000020004" pitchFamily="2" charset="-78"/>
                <a:cs typeface="Jameel Noori Nastaleeq" panose="02000503000000020004" pitchFamily="2" charset="-78"/>
              </a:rPr>
              <a:t>ایک کو ہم مطمئن نہیں کر سکتے ہر اعتراض کا جواب دینا بھی ضروری نہیں </a:t>
            </a:r>
            <a:r>
              <a:rPr lang="ur-PK" sz="1400" dirty="0" smtClean="0">
                <a:latin typeface="Jameel Noori Nastaleeq" panose="02000503000000020004" pitchFamily="2" charset="-78"/>
                <a:cs typeface="Jameel Noori Nastaleeq" panose="02000503000000020004" pitchFamily="2" charset="-78"/>
              </a:rPr>
              <a:t>ہوتا۔</a:t>
            </a:r>
            <a:endParaRPr lang="ur-PK" sz="1400" dirty="0">
              <a:latin typeface="Attari_Quraan_Word" panose="02000000000000000000" pitchFamily="2" charset="-78"/>
              <a:cs typeface="Attari_Quraan_Word" panose="02000000000000000000" pitchFamily="2" charset="-78"/>
            </a:endParaRPr>
          </a:p>
        </p:txBody>
      </p:sp>
      <p:sp>
        <p:nvSpPr>
          <p:cNvPr id="4" name="Slide Number Placeholder 3"/>
          <p:cNvSpPr>
            <a:spLocks noGrp="1"/>
          </p:cNvSpPr>
          <p:nvPr>
            <p:ph type="sldNum" sz="quarter" idx="10"/>
          </p:nvPr>
        </p:nvSpPr>
        <p:spPr/>
        <p:txBody>
          <a:bodyPr/>
          <a:lstStyle/>
          <a:p>
            <a:fld id="{682BC4A2-0DA6-4AEA-A52C-8BA440D3ADD0}" type="slidenum">
              <a:rPr lang="en-US" smtClean="0"/>
              <a:t>8</a:t>
            </a:fld>
            <a:endParaRPr lang="en-US"/>
          </a:p>
        </p:txBody>
      </p:sp>
      <p:sp>
        <p:nvSpPr>
          <p:cNvPr id="5" name="Date Placeholder 4"/>
          <p:cNvSpPr>
            <a:spLocks noGrp="1"/>
          </p:cNvSpPr>
          <p:nvPr>
            <p:ph type="dt" idx="11"/>
          </p:nvPr>
        </p:nvSpPr>
        <p:spPr/>
        <p:txBody>
          <a:bodyPr/>
          <a:lstStyle/>
          <a:p>
            <a:fld id="{9D5D10F8-CD45-42A2-932A-F523CD1A0191}" type="datetime1">
              <a:rPr lang="en-US" smtClean="0"/>
              <a:t>3/19/2020</a:t>
            </a:fld>
            <a:endParaRPr lang="en-US"/>
          </a:p>
        </p:txBody>
      </p:sp>
    </p:spTree>
    <p:extLst>
      <p:ext uri="{BB962C8B-B14F-4D97-AF65-F5344CB8AC3E}">
        <p14:creationId xmlns:p14="http://schemas.microsoft.com/office/powerpoint/2010/main" val="2259019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rtl="1"/>
            <a:r>
              <a:rPr lang="ur-PK" sz="1400" b="1" dirty="0">
                <a:latin typeface="Jameel Noori Nastaleeq" panose="02000503000000020004" pitchFamily="2" charset="-78"/>
                <a:cs typeface="Jameel Noori Nastaleeq" panose="02000503000000020004" pitchFamily="2" charset="-78"/>
              </a:rPr>
              <a:t>اللہ ایک ایک حاملہ کے پیٹ سے واقف ہے جو کچھ اس میں بنتا ہے اسے بھی وہ جانتا ہے اور جو کچھ اس میں کمی یا بیشی ہوتی ہے اس سے بھی وہ باخبر رہتا ہے ہر چیز کے لیے اُس کے ہاں ایک مقدار مقر رہے (</a:t>
            </a:r>
            <a:r>
              <a:rPr lang="ur-PK" sz="1400" b="1" dirty="0">
                <a:latin typeface="Jameel Noori Nastaleeq" panose="02000503000000020004" pitchFamily="2" charset="-78"/>
                <a:cs typeface="Jameel Noori Nastaleeq" panose="02000503000000020004" pitchFamily="2" charset="-78"/>
                <a:hlinkClick r:id="rId3"/>
              </a:rPr>
              <a:t>8</a:t>
            </a:r>
            <a:r>
              <a:rPr lang="ur-PK" sz="1400" b="1" dirty="0">
                <a:latin typeface="Jameel Noori Nastaleeq" panose="02000503000000020004" pitchFamily="2" charset="-78"/>
                <a:cs typeface="Jameel Noori Nastaleeq" panose="02000503000000020004" pitchFamily="2" charset="-78"/>
              </a:rPr>
              <a:t>) وہ پوشیدہ اور ظاہر، ہر چیز کا عالم ہے وہ بزرگ ہے اور ہر حال میں بالا تر رہنے والا ہے (</a:t>
            </a:r>
            <a:r>
              <a:rPr lang="ur-PK" sz="1400" b="1" dirty="0">
                <a:latin typeface="Jameel Noori Nastaleeq" panose="02000503000000020004" pitchFamily="2" charset="-78"/>
                <a:cs typeface="Jameel Noori Nastaleeq" panose="02000503000000020004" pitchFamily="2" charset="-78"/>
                <a:hlinkClick r:id="rId4"/>
              </a:rPr>
              <a:t>9</a:t>
            </a:r>
            <a:r>
              <a:rPr lang="ur-PK" sz="1400" b="1" dirty="0">
                <a:latin typeface="Jameel Noori Nastaleeq" panose="02000503000000020004" pitchFamily="2" charset="-78"/>
                <a:cs typeface="Jameel Noori Nastaleeq" panose="02000503000000020004" pitchFamily="2" charset="-78"/>
              </a:rPr>
              <a:t>) تم میں سے کوئی شخص خواہ زور سے با ت کرے یا آہستہ، اور کوئی رات کی تاریکی میں چھپا ہوا ہو یا دن کی روشنی میں چل رہا ہو، اس کے لیے سب یکساں ہیں (</a:t>
            </a:r>
            <a:r>
              <a:rPr lang="ur-PK" sz="1400" b="1" dirty="0">
                <a:latin typeface="Jameel Noori Nastaleeq" panose="02000503000000020004" pitchFamily="2" charset="-78"/>
                <a:cs typeface="Jameel Noori Nastaleeq" panose="02000503000000020004" pitchFamily="2" charset="-78"/>
                <a:hlinkClick r:id="rId5"/>
              </a:rPr>
              <a:t>10</a:t>
            </a:r>
            <a:r>
              <a:rPr lang="ur-PK" sz="1400" b="1" dirty="0">
                <a:latin typeface="Jameel Noori Nastaleeq" panose="02000503000000020004" pitchFamily="2" charset="-78"/>
                <a:cs typeface="Jameel Noori Nastaleeq" panose="02000503000000020004" pitchFamily="2" charset="-78"/>
              </a:rPr>
              <a:t>) ہر شخص کے آگے اور پیچھے اس کے مقرر کیے ہوئے نگراں لگے ہوئے ہیں جو اللہ کے حکم سے اس کی دیکھ بھال کر رہے ہیں </a:t>
            </a:r>
            <a:endParaRPr lang="ur-PK" sz="1400" b="1" dirty="0" smtClean="0">
              <a:latin typeface="Jameel Noori Nastaleeq" panose="02000503000000020004" pitchFamily="2" charset="-78"/>
              <a:cs typeface="Jameel Noori Nastaleeq" panose="02000503000000020004" pitchFamily="2" charset="-78"/>
            </a:endParaRPr>
          </a:p>
          <a:p>
            <a:pPr algn="r" rtl="1"/>
            <a:r>
              <a:rPr lang="ur-PK" sz="1400" dirty="0" smtClean="0">
                <a:latin typeface="Jameel Noori Nastaleeq" panose="02000503000000020004" pitchFamily="2" charset="-78"/>
                <a:cs typeface="Jameel Noori Nastaleeq" panose="02000503000000020004" pitchFamily="2" charset="-78"/>
              </a:rPr>
              <a:t>ہر </a:t>
            </a:r>
            <a:r>
              <a:rPr lang="ur-PK" sz="1400" dirty="0">
                <a:latin typeface="Jameel Noori Nastaleeq" panose="02000503000000020004" pitchFamily="2" charset="-78"/>
                <a:cs typeface="Jameel Noori Nastaleeq" panose="02000503000000020004" pitchFamily="2" charset="-78"/>
              </a:rPr>
              <a:t>ایک کی تخلیق اللہ کی نگرانی میں ہو رہی ہے اللہ ہر ایک کی قوت اور قابلیت کو دیکھ رہا ہے ان کے </a:t>
            </a:r>
            <a:r>
              <a:rPr lang="en-US" sz="1400" dirty="0">
                <a:latin typeface="Jameel Noori Nastaleeq" panose="02000503000000020004" pitchFamily="2" charset="-78"/>
                <a:cs typeface="Jameel Noori Nastaleeq" panose="02000503000000020004" pitchFamily="2" charset="-78"/>
              </a:rPr>
              <a:t>potential</a:t>
            </a:r>
            <a:r>
              <a:rPr lang="ur-PK" sz="1400" dirty="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کو </a:t>
            </a:r>
            <a:r>
              <a:rPr lang="ur-PK" sz="1400" dirty="0">
                <a:latin typeface="Jameel Noori Nastaleeq" panose="02000503000000020004" pitchFamily="2" charset="-78"/>
                <a:cs typeface="Jameel Noori Nastaleeq" panose="02000503000000020004" pitchFamily="2" charset="-78"/>
              </a:rPr>
              <a:t>اللہ </a:t>
            </a:r>
            <a:r>
              <a:rPr lang="en-US" sz="1400" dirty="0">
                <a:latin typeface="Jameel Noori Nastaleeq" panose="02000503000000020004" pitchFamily="2" charset="-78"/>
                <a:cs typeface="Jameel Noori Nastaleeq" panose="02000503000000020004" pitchFamily="2" charset="-78"/>
              </a:rPr>
              <a:t>develop</a:t>
            </a:r>
            <a:r>
              <a:rPr lang="ur-PK" sz="1400" dirty="0">
                <a:latin typeface="Jameel Noori Nastaleeq" panose="02000503000000020004" pitchFamily="2" charset="-78"/>
                <a:cs typeface="Jameel Noori Nastaleeq" panose="02000503000000020004" pitchFamily="2" charset="-78"/>
              </a:rPr>
              <a:t> کر رہا ہوتا ہے ایک ہی ماں کے بچے ہوتے ہیں لیکن ہر ایک </a:t>
            </a:r>
            <a:r>
              <a:rPr lang="ur-PK" sz="1400" dirty="0" smtClean="0">
                <a:latin typeface="Jameel Noori Nastaleeq" panose="02000503000000020004" pitchFamily="2" charset="-78"/>
                <a:cs typeface="Jameel Noori Nastaleeq" panose="02000503000000020004" pitchFamily="2" charset="-78"/>
              </a:rPr>
              <a:t>کی صلاحتیں </a:t>
            </a:r>
            <a:r>
              <a:rPr lang="ur-PK" sz="1400" dirty="0">
                <a:latin typeface="Jameel Noori Nastaleeq" panose="02000503000000020004" pitchFamily="2" charset="-78"/>
                <a:cs typeface="Jameel Noori Nastaleeq" panose="02000503000000020004" pitchFamily="2" charset="-78"/>
              </a:rPr>
              <a:t>،حسن ،جسمانی ساخت ،عقل مختلف ہوتی ہے انسان اتنا بے بس ہوتا ہے کہ </a:t>
            </a:r>
            <a:r>
              <a:rPr lang="ur-PK" sz="1400" dirty="0" smtClean="0">
                <a:latin typeface="Jameel Noori Nastaleeq" panose="02000503000000020004" pitchFamily="2" charset="-78"/>
                <a:cs typeface="Jameel Noori Nastaleeq" panose="02000503000000020004" pitchFamily="2" charset="-78"/>
              </a:rPr>
              <a:t>پیدائش</a:t>
            </a:r>
            <a:r>
              <a:rPr lang="ur-PK" sz="1400" baseline="0" dirty="0" smtClean="0">
                <a:latin typeface="Jameel Noori Nastaleeq" panose="02000503000000020004" pitchFamily="2" charset="-78"/>
                <a:cs typeface="Jameel Noori Nastaleeq" panose="02000503000000020004" pitchFamily="2" charset="-78"/>
              </a:rPr>
              <a:t> سے پہلے</a:t>
            </a:r>
            <a:r>
              <a:rPr lang="ur-PK" sz="1400" dirty="0" smtClean="0">
                <a:latin typeface="Jameel Noori Nastaleeq" panose="02000503000000020004" pitchFamily="2" charset="-78"/>
                <a:cs typeface="Jameel Noori Nastaleeq" panose="02000503000000020004" pitchFamily="2" charset="-78"/>
              </a:rPr>
              <a:t> </a:t>
            </a:r>
            <a:r>
              <a:rPr lang="ur-PK" sz="1400" dirty="0">
                <a:latin typeface="Jameel Noori Nastaleeq" panose="02000503000000020004" pitchFamily="2" charset="-78"/>
                <a:cs typeface="Jameel Noori Nastaleeq" panose="02000503000000020004" pitchFamily="2" charset="-78"/>
              </a:rPr>
              <a:t>جو شکل ، جسمانی اعضاء کی تشکیل یا عقل کی </a:t>
            </a:r>
            <a:r>
              <a:rPr lang="ur-PK" sz="1400" dirty="0" smtClean="0">
                <a:latin typeface="Jameel Noori Nastaleeq" panose="02000503000000020004" pitchFamily="2" charset="-78"/>
                <a:cs typeface="Jameel Noori Nastaleeq" panose="02000503000000020004" pitchFamily="2" charset="-78"/>
              </a:rPr>
              <a:t>تقسیم اللہ کرتا ہے اس میں</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ماں کچھ </a:t>
            </a:r>
            <a:r>
              <a:rPr lang="ur-PK" sz="1400" dirty="0">
                <a:latin typeface="Jameel Noori Nastaleeq" panose="02000503000000020004" pitchFamily="2" charset="-78"/>
                <a:cs typeface="Jameel Noori Nastaleeq" panose="02000503000000020004" pitchFamily="2" charset="-78"/>
              </a:rPr>
              <a:t>نہیں کر </a:t>
            </a:r>
            <a:r>
              <a:rPr lang="ur-PK" sz="1400" dirty="0" smtClean="0">
                <a:latin typeface="Jameel Noori Nastaleeq" panose="02000503000000020004" pitchFamily="2" charset="-78"/>
                <a:cs typeface="Jameel Noori Nastaleeq" panose="02000503000000020004" pitchFamily="2" charset="-78"/>
              </a:rPr>
              <a:t>سکتی حالانکہ وہ </a:t>
            </a:r>
            <a:r>
              <a:rPr lang="ur-PK" sz="1400" dirty="0">
                <a:latin typeface="Jameel Noori Nastaleeq" panose="02000503000000020004" pitchFamily="2" charset="-78"/>
                <a:cs typeface="Jameel Noori Nastaleeq" panose="02000503000000020004" pitchFamily="2" charset="-78"/>
              </a:rPr>
              <a:t>ماں کے اندر تخلیق پا رہا ہوتا ہے اس کا اپنا جسم ہوتا ہے </a:t>
            </a:r>
            <a:r>
              <a:rPr lang="ur-PK" sz="1400" dirty="0" smtClean="0">
                <a:latin typeface="Jameel Noori Nastaleeq" panose="02000503000000020004" pitchFamily="2" charset="-78"/>
                <a:cs typeface="Jameel Noori Nastaleeq" panose="02000503000000020004" pitchFamily="2" charset="-78"/>
              </a:rPr>
              <a:t>لیکن کوئی ماں</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اس </a:t>
            </a:r>
            <a:r>
              <a:rPr lang="ur-PK" sz="1400" dirty="0">
                <a:latin typeface="Jameel Noori Nastaleeq" panose="02000503000000020004" pitchFamily="2" charset="-78"/>
                <a:cs typeface="Jameel Noori Nastaleeq" panose="02000503000000020004" pitchFamily="2" charset="-78"/>
              </a:rPr>
              <a:t>چیز کو مکمل نہیں کر سکتی جسے اللہ ادھورا چھوڑ </a:t>
            </a:r>
            <a:r>
              <a:rPr lang="ur-PK" sz="1400" dirty="0" smtClean="0">
                <a:latin typeface="Jameel Noori Nastaleeq" panose="02000503000000020004" pitchFamily="2" charset="-78"/>
                <a:cs typeface="Jameel Noori Nastaleeq" panose="02000503000000020004" pitchFamily="2" charset="-78"/>
              </a:rPr>
              <a:t>دے</a:t>
            </a:r>
          </a:p>
          <a:p>
            <a:pPr algn="r" rtl="1"/>
            <a:r>
              <a:rPr lang="ur-PK" sz="1400" b="1" dirty="0" smtClean="0">
                <a:latin typeface="Jameel Noori Nastaleeq" panose="02000503000000020004" pitchFamily="2" charset="-78"/>
                <a:cs typeface="Jameel Noori Nastaleeq" panose="02000503000000020004" pitchFamily="2" charset="-78"/>
              </a:rPr>
              <a:t>اللہ </a:t>
            </a:r>
            <a:r>
              <a:rPr lang="ur-PK" sz="1400" b="1" dirty="0">
                <a:latin typeface="Jameel Noori Nastaleeq" panose="02000503000000020004" pitchFamily="2" charset="-78"/>
                <a:cs typeface="Jameel Noori Nastaleeq" panose="02000503000000020004" pitchFamily="2" charset="-78"/>
              </a:rPr>
              <a:t>پوشیدہ اور ظاہر سب کو جاننے والا </a:t>
            </a:r>
            <a:r>
              <a:rPr lang="ur-PK" sz="1400" b="1" dirty="0" smtClean="0">
                <a:latin typeface="Jameel Noori Nastaleeq" panose="02000503000000020004" pitchFamily="2" charset="-78"/>
                <a:cs typeface="Jameel Noori Nastaleeq" panose="02000503000000020004" pitchFamily="2" charset="-78"/>
              </a:rPr>
              <a:t>ہےوہ بزرگ ہے اور ہرحال</a:t>
            </a:r>
            <a:r>
              <a:rPr lang="ur-PK" sz="1400" b="1" baseline="0" dirty="0" smtClean="0">
                <a:latin typeface="Jameel Noori Nastaleeq" panose="02000503000000020004" pitchFamily="2" charset="-78"/>
                <a:cs typeface="Jameel Noori Nastaleeq" panose="02000503000000020004" pitchFamily="2" charset="-78"/>
              </a:rPr>
              <a:t> </a:t>
            </a:r>
            <a:r>
              <a:rPr lang="ur-PK" sz="1400" b="1" dirty="0" smtClean="0">
                <a:latin typeface="Jameel Noori Nastaleeq" panose="02000503000000020004" pitchFamily="2" charset="-78"/>
                <a:cs typeface="Jameel Noori Nastaleeq" panose="02000503000000020004" pitchFamily="2" charset="-78"/>
              </a:rPr>
              <a:t>میں بالا تر رہنےوالا ہے :</a:t>
            </a:r>
            <a:r>
              <a:rPr lang="ur-PK" sz="1400" dirty="0" smtClean="0">
                <a:latin typeface="Jameel Noori Nastaleeq" panose="02000503000000020004" pitchFamily="2" charset="-78"/>
                <a:cs typeface="Jameel Noori Nastaleeq" panose="02000503000000020004" pitchFamily="2" charset="-78"/>
              </a:rPr>
              <a:t>وہ </a:t>
            </a:r>
            <a:r>
              <a:rPr lang="ur-PK" sz="1400" dirty="0">
                <a:latin typeface="Jameel Noori Nastaleeq" panose="02000503000000020004" pitchFamily="2" charset="-78"/>
                <a:cs typeface="Jameel Noori Nastaleeq" panose="02000503000000020004" pitchFamily="2" charset="-78"/>
              </a:rPr>
              <a:t>کبیر ہے اس کے سامنے سب صغیر چھوٹے بےبس اور کمزور ہیں </a:t>
            </a:r>
            <a:r>
              <a:rPr lang="ur-PK" sz="1400" dirty="0" smtClean="0">
                <a:latin typeface="Jameel Noori Nastaleeq" panose="02000503000000020004" pitchFamily="2" charset="-78"/>
                <a:cs typeface="Jameel Noori Nastaleeq" panose="02000503000000020004" pitchFamily="2" charset="-78"/>
              </a:rPr>
              <a:t>۔ہر </a:t>
            </a:r>
            <a:r>
              <a:rPr lang="ur-PK" sz="1400" dirty="0">
                <a:latin typeface="Jameel Noori Nastaleeq" panose="02000503000000020004" pitchFamily="2" charset="-78"/>
                <a:cs typeface="Jameel Noori Nastaleeq" panose="02000503000000020004" pitchFamily="2" charset="-78"/>
              </a:rPr>
              <a:t>بڑائی اس کے سامنے بہت چھوٹی اور حقیر ہے ۔</a:t>
            </a:r>
          </a:p>
          <a:p>
            <a:pPr algn="r" rtl="1"/>
            <a:r>
              <a:rPr lang="ur-PK" sz="1400" b="1" dirty="0" smtClean="0">
                <a:latin typeface="Jameel Noori Nastaleeq" panose="02000503000000020004" pitchFamily="2" charset="-78"/>
                <a:cs typeface="Jameel Noori Nastaleeq" panose="02000503000000020004" pitchFamily="2" charset="-78"/>
              </a:rPr>
              <a:t>اللہ کا علم ہر</a:t>
            </a:r>
            <a:r>
              <a:rPr lang="ur-PK" sz="1400" b="1" baseline="0" dirty="0" smtClean="0">
                <a:latin typeface="Jameel Noori Nastaleeq" panose="02000503000000020004" pitchFamily="2" charset="-78"/>
                <a:cs typeface="Jameel Noori Nastaleeq" panose="02000503000000020004" pitchFamily="2" charset="-78"/>
              </a:rPr>
              <a:t> چیز پر محیط ہے</a:t>
            </a:r>
            <a:r>
              <a:rPr lang="ur-PK" sz="1400" b="1"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ہماری </a:t>
            </a:r>
            <a:r>
              <a:rPr lang="ur-PK" sz="1400" dirty="0">
                <a:latin typeface="Jameel Noori Nastaleeq" panose="02000503000000020004" pitchFamily="2" charset="-78"/>
                <a:cs typeface="Jameel Noori Nastaleeq" panose="02000503000000020004" pitchFamily="2" charset="-78"/>
              </a:rPr>
              <a:t>طرح اللہ کا دیکھنا </a:t>
            </a:r>
            <a:r>
              <a:rPr lang="ur-PK" sz="1400" dirty="0" smtClean="0">
                <a:latin typeface="Jameel Noori Nastaleeq" panose="02000503000000020004" pitchFamily="2" charset="-78"/>
                <a:cs typeface="Jameel Noori Nastaleeq" panose="02000503000000020004" pitchFamily="2" charset="-78"/>
              </a:rPr>
              <a:t>اورسننا </a:t>
            </a:r>
            <a:r>
              <a:rPr lang="ur-PK" sz="1400" dirty="0">
                <a:latin typeface="Jameel Noori Nastaleeq" panose="02000503000000020004" pitchFamily="2" charset="-78"/>
                <a:cs typeface="Jameel Noori Nastaleeq" panose="02000503000000020004" pitchFamily="2" charset="-78"/>
              </a:rPr>
              <a:t>نہیں ہےہم </a:t>
            </a:r>
            <a:r>
              <a:rPr lang="ur-PK" sz="1400" dirty="0" smtClean="0">
                <a:latin typeface="Jameel Noori Nastaleeq" panose="02000503000000020004" pitchFamily="2" charset="-78"/>
                <a:cs typeface="Jameel Noori Nastaleeq" panose="02000503000000020004" pitchFamily="2" charset="-78"/>
              </a:rPr>
              <a:t>صرف وہ </a:t>
            </a:r>
            <a:r>
              <a:rPr lang="ur-PK" sz="1400" dirty="0">
                <a:latin typeface="Jameel Noori Nastaleeq" panose="02000503000000020004" pitchFamily="2" charset="-78"/>
                <a:cs typeface="Jameel Noori Nastaleeq" panose="02000503000000020004" pitchFamily="2" charset="-78"/>
              </a:rPr>
              <a:t>چیز سن اور دیکھ سکتے ہیں جو ہمارے سامنے </a:t>
            </a:r>
            <a:r>
              <a:rPr lang="ur-PK" sz="1400" dirty="0" smtClean="0">
                <a:latin typeface="Jameel Noori Nastaleeq" panose="02000503000000020004" pitchFamily="2" charset="-78"/>
                <a:cs typeface="Jameel Noori Nastaleeq" panose="02000503000000020004" pitchFamily="2" charset="-78"/>
              </a:rPr>
              <a:t>ہو </a:t>
            </a:r>
            <a:r>
              <a:rPr lang="ur-PK" sz="1400" dirty="0">
                <a:latin typeface="Jameel Noori Nastaleeq" panose="02000503000000020004" pitchFamily="2" charset="-78"/>
                <a:cs typeface="Jameel Noori Nastaleeq" panose="02000503000000020004" pitchFamily="2" charset="-78"/>
              </a:rPr>
              <a:t>یا ہمارے </a:t>
            </a:r>
            <a:r>
              <a:rPr lang="en-US" sz="1400" dirty="0">
                <a:latin typeface="Jameel Noori Nastaleeq" panose="02000503000000020004" pitchFamily="2" charset="-78"/>
                <a:cs typeface="Jameel Noori Nastaleeq" panose="02000503000000020004" pitchFamily="2" charset="-78"/>
              </a:rPr>
              <a:t>gadgets </a:t>
            </a:r>
            <a:r>
              <a:rPr lang="ur-PK" sz="1400" dirty="0">
                <a:latin typeface="Jameel Noori Nastaleeq" panose="02000503000000020004" pitchFamily="2" charset="-78"/>
                <a:cs typeface="Jameel Noori Nastaleeq" panose="02000503000000020004" pitchFamily="2" charset="-78"/>
              </a:rPr>
              <a:t>بتائیں </a:t>
            </a:r>
            <a:r>
              <a:rPr lang="ur-PK" sz="1400" dirty="0" smtClean="0">
                <a:latin typeface="Jameel Noori Nastaleeq" panose="02000503000000020004" pitchFamily="2" charset="-78"/>
                <a:cs typeface="Jameel Noori Nastaleeq" panose="02000503000000020004" pitchFamily="2" charset="-78"/>
              </a:rPr>
              <a:t>اللہ اس طرح کی </a:t>
            </a:r>
            <a:r>
              <a:rPr lang="ur-PK" sz="1400" dirty="0">
                <a:latin typeface="Jameel Noori Nastaleeq" panose="02000503000000020004" pitchFamily="2" charset="-78"/>
                <a:cs typeface="Jameel Noori Nastaleeq" panose="02000503000000020004" pitchFamily="2" charset="-78"/>
              </a:rPr>
              <a:t>کسی </a:t>
            </a:r>
            <a:r>
              <a:rPr lang="ur-PK" sz="1400" dirty="0" smtClean="0">
                <a:latin typeface="Jameel Noori Nastaleeq" panose="02000503000000020004" pitchFamily="2" charset="-78"/>
                <a:cs typeface="Jameel Noori Nastaleeq" panose="02000503000000020004" pitchFamily="2" charset="-78"/>
              </a:rPr>
              <a:t>قید کا </a:t>
            </a:r>
            <a:r>
              <a:rPr lang="ur-PK" sz="1400" dirty="0">
                <a:latin typeface="Jameel Noori Nastaleeq" panose="02000503000000020004" pitchFamily="2" charset="-78"/>
                <a:cs typeface="Jameel Noori Nastaleeq" panose="02000503000000020004" pitchFamily="2" charset="-78"/>
              </a:rPr>
              <a:t>محتاج نہیں ہے</a:t>
            </a:r>
          </a:p>
          <a:p>
            <a:pPr algn="r" rtl="1"/>
            <a:r>
              <a:rPr lang="ur-PK" sz="1400" b="1" dirty="0" smtClean="0">
                <a:latin typeface="Jameel Noori Nastaleeq" panose="02000503000000020004" pitchFamily="2" charset="-78"/>
                <a:cs typeface="Jameel Noori Nastaleeq" panose="02000503000000020004" pitchFamily="2" charset="-78"/>
              </a:rPr>
              <a:t>اللہ کے نگراں/مُعَقِّبَاتٌ:</a:t>
            </a:r>
            <a:r>
              <a:rPr lang="ur-PK" sz="1400" dirty="0" smtClean="0">
                <a:latin typeface="Jameel Noori Nastaleeq" panose="02000503000000020004" pitchFamily="2" charset="-78"/>
                <a:cs typeface="Jameel Noori Nastaleeq" panose="02000503000000020004" pitchFamily="2" charset="-78"/>
              </a:rPr>
              <a:t>اللہ </a:t>
            </a:r>
            <a:r>
              <a:rPr lang="ur-PK" sz="1400" dirty="0">
                <a:latin typeface="Jameel Noori Nastaleeq" panose="02000503000000020004" pitchFamily="2" charset="-78"/>
                <a:cs typeface="Jameel Noori Nastaleeq" panose="02000503000000020004" pitchFamily="2" charset="-78"/>
              </a:rPr>
              <a:t>نے </a:t>
            </a:r>
            <a:r>
              <a:rPr lang="ur-PK" sz="1400" dirty="0" smtClean="0">
                <a:latin typeface="Jameel Noori Nastaleeq" panose="02000503000000020004" pitchFamily="2" charset="-78"/>
                <a:cs typeface="Jameel Noori Nastaleeq" panose="02000503000000020004" pitchFamily="2" charset="-78"/>
              </a:rPr>
              <a:t>ہمارے </a:t>
            </a:r>
            <a:r>
              <a:rPr lang="ur-PK" sz="1400" dirty="0">
                <a:latin typeface="Jameel Noori Nastaleeq" panose="02000503000000020004" pitchFamily="2" charset="-78"/>
                <a:cs typeface="Jameel Noori Nastaleeq" panose="02000503000000020004" pitchFamily="2" charset="-78"/>
              </a:rPr>
              <a:t>لئے </a:t>
            </a:r>
            <a:r>
              <a:rPr lang="ur-PK" sz="1400" dirty="0" smtClean="0">
                <a:latin typeface="Jameel Noori Nastaleeq" panose="02000503000000020004" pitchFamily="2" charset="-78"/>
                <a:cs typeface="Jameel Noori Nastaleeq" panose="02000503000000020004" pitchFamily="2" charset="-78"/>
              </a:rPr>
              <a:t> نگراں رکھ </a:t>
            </a:r>
            <a:r>
              <a:rPr lang="ur-PK" sz="1400" dirty="0">
                <a:latin typeface="Jameel Noori Nastaleeq" panose="02000503000000020004" pitchFamily="2" charset="-78"/>
                <a:cs typeface="Jameel Noori Nastaleeq" panose="02000503000000020004" pitchFamily="2" charset="-78"/>
              </a:rPr>
              <a:t>دیئے ہیں جو آگے اور پیچھے انسان </a:t>
            </a:r>
            <a:r>
              <a:rPr lang="ur-PK" sz="1400" dirty="0" smtClean="0">
                <a:latin typeface="Jameel Noori Nastaleeq" panose="02000503000000020004" pitchFamily="2" charset="-78"/>
                <a:cs typeface="Jameel Noori Nastaleeq" panose="02000503000000020004" pitchFamily="2" charset="-78"/>
              </a:rPr>
              <a:t>کی نگرانی بھی کرتے ہیں</a:t>
            </a:r>
            <a:r>
              <a:rPr lang="ur-PK" sz="1400" baseline="0" dirty="0" smtClean="0">
                <a:latin typeface="Jameel Noori Nastaleeq" panose="02000503000000020004" pitchFamily="2" charset="-78"/>
                <a:cs typeface="Jameel Noori Nastaleeq" panose="02000503000000020004" pitchFamily="2" charset="-78"/>
              </a:rPr>
              <a:t> اور</a:t>
            </a:r>
            <a:r>
              <a:rPr lang="ur-PK" sz="1400" dirty="0" smtClean="0">
                <a:latin typeface="Jameel Noori Nastaleeq" panose="02000503000000020004" pitchFamily="2" charset="-78"/>
                <a:cs typeface="Jameel Noori Nastaleeq" panose="02000503000000020004" pitchFamily="2" charset="-78"/>
              </a:rPr>
              <a:t>حفاظت بھی کرتے ہیں</a:t>
            </a:r>
            <a:r>
              <a:rPr lang="ur-PK" sz="1400" baseline="0" dirty="0" smtClean="0">
                <a:latin typeface="Jameel Noori Nastaleeq" panose="02000503000000020004" pitchFamily="2" charset="-78"/>
                <a:cs typeface="Jameel Noori Nastaleeq" panose="02000503000000020004" pitchFamily="2" charset="-78"/>
              </a:rPr>
              <a:t> </a:t>
            </a:r>
            <a:r>
              <a:rPr lang="ur-PK" sz="1400" dirty="0" smtClean="0">
                <a:latin typeface="Jameel Noori Nastaleeq" panose="02000503000000020004" pitchFamily="2" charset="-78"/>
                <a:cs typeface="Jameel Noori Nastaleeq" panose="02000503000000020004" pitchFamily="2" charset="-78"/>
              </a:rPr>
              <a:t>یہ </a:t>
            </a:r>
            <a:r>
              <a:rPr lang="ur-PK" sz="1400" dirty="0">
                <a:latin typeface="Jameel Noori Nastaleeq" panose="02000503000000020004" pitchFamily="2" charset="-78"/>
                <a:cs typeface="Jameel Noori Nastaleeq" panose="02000503000000020004" pitchFamily="2" charset="-78"/>
              </a:rPr>
              <a:t>فرشتے ہیں جو اللہ کے حکم </a:t>
            </a:r>
            <a:r>
              <a:rPr lang="ur-PK" sz="1400" dirty="0" smtClean="0">
                <a:latin typeface="Jameel Noori Nastaleeq" panose="02000503000000020004" pitchFamily="2" charset="-78"/>
                <a:cs typeface="Jameel Noori Nastaleeq" panose="02000503000000020004" pitchFamily="2" charset="-78"/>
              </a:rPr>
              <a:t>سےریکارڈ </a:t>
            </a:r>
            <a:r>
              <a:rPr lang="ur-PK" sz="1400" dirty="0">
                <a:latin typeface="Jameel Noori Nastaleeq" panose="02000503000000020004" pitchFamily="2" charset="-78"/>
                <a:cs typeface="Jameel Noori Nastaleeq" panose="02000503000000020004" pitchFamily="2" charset="-78"/>
              </a:rPr>
              <a:t>بھی تیار کر رہے ہیں </a:t>
            </a:r>
          </a:p>
          <a:p>
            <a:pPr algn="r" rtl="1"/>
            <a:r>
              <a:rPr lang="ur-PK" sz="1400" dirty="0">
                <a:latin typeface="Jameel Noori Nastaleeq" panose="02000503000000020004" pitchFamily="2" charset="-78"/>
                <a:cs typeface="Jameel Noori Nastaleeq" panose="02000503000000020004" pitchFamily="2" charset="-78"/>
              </a:rPr>
              <a:t>حضرت علیؓ سے روایت ہے کہ ہر انسان کے ساتھ حفاظت کرنے والے فرشتے مقرر ہیں جو اس کی حفاظت کرتے رہتے ہیں کہ اس کے اوپر کوئی دیوار </a:t>
            </a:r>
            <a:r>
              <a:rPr lang="ur-PK" sz="1400" baseline="0" dirty="0" smtClean="0">
                <a:latin typeface="Jameel Noori Nastaleeq" panose="02000503000000020004" pitchFamily="2" charset="-78"/>
                <a:cs typeface="Jameel Noori Nastaleeq" panose="02000503000000020004" pitchFamily="2" charset="-78"/>
              </a:rPr>
              <a:t> نہ گرے </a:t>
            </a:r>
            <a:r>
              <a:rPr lang="ur-PK" sz="1400" dirty="0" smtClean="0">
                <a:latin typeface="Jameel Noori Nastaleeq" panose="02000503000000020004" pitchFamily="2" charset="-78"/>
                <a:cs typeface="Jameel Noori Nastaleeq" panose="02000503000000020004" pitchFamily="2" charset="-78"/>
              </a:rPr>
              <a:t>یا </a:t>
            </a:r>
            <a:r>
              <a:rPr lang="ur-PK" sz="1400" dirty="0">
                <a:latin typeface="Jameel Noori Nastaleeq" panose="02000503000000020004" pitchFamily="2" charset="-78"/>
                <a:cs typeface="Jameel Noori Nastaleeq" panose="02000503000000020004" pitchFamily="2" charset="-78"/>
              </a:rPr>
              <a:t>غار میں نہ گر جائے یہ فرشتے ہمیں دنیاوی خطرات سے محفوظ رکھتے ہیں کتنے </a:t>
            </a:r>
            <a:r>
              <a:rPr lang="ur-PK" sz="1400" dirty="0" smtClean="0">
                <a:latin typeface="Jameel Noori Nastaleeq" panose="02000503000000020004" pitchFamily="2" charset="-78"/>
                <a:cs typeface="Jameel Noori Nastaleeq" panose="02000503000000020004" pitchFamily="2" charset="-78"/>
              </a:rPr>
              <a:t>ہی </a:t>
            </a:r>
            <a:r>
              <a:rPr lang="en-US" sz="1400" dirty="0">
                <a:latin typeface="Jameel Noori Nastaleeq" panose="02000503000000020004" pitchFamily="2" charset="-78"/>
                <a:cs typeface="Jameel Noori Nastaleeq" panose="02000503000000020004" pitchFamily="2" charset="-78"/>
              </a:rPr>
              <a:t>germs</a:t>
            </a:r>
            <a:r>
              <a:rPr lang="ur-PK" sz="1400" dirty="0">
                <a:latin typeface="Jameel Noori Nastaleeq" panose="02000503000000020004" pitchFamily="2" charset="-78"/>
                <a:cs typeface="Jameel Noori Nastaleeq" panose="02000503000000020004" pitchFamily="2" charset="-78"/>
              </a:rPr>
              <a:t> اور </a:t>
            </a:r>
            <a:r>
              <a:rPr lang="en-US" sz="1400" dirty="0" smtClean="0">
                <a:latin typeface="Jameel Noori Nastaleeq" panose="02000503000000020004" pitchFamily="2" charset="-78"/>
                <a:cs typeface="Jameel Noori Nastaleeq" panose="02000503000000020004" pitchFamily="2" charset="-78"/>
              </a:rPr>
              <a:t>radiations</a:t>
            </a:r>
            <a:r>
              <a:rPr lang="ur-PK" sz="1400" dirty="0" smtClean="0">
                <a:latin typeface="Jameel Noori Nastaleeq" panose="02000503000000020004" pitchFamily="2" charset="-78"/>
                <a:cs typeface="Jameel Noori Nastaleeq" panose="02000503000000020004" pitchFamily="2" charset="-78"/>
              </a:rPr>
              <a:t> </a:t>
            </a:r>
            <a:r>
              <a:rPr lang="ur-PK" sz="1400" dirty="0">
                <a:latin typeface="Jameel Noori Nastaleeq" panose="02000503000000020004" pitchFamily="2" charset="-78"/>
                <a:cs typeface="Jameel Noori Nastaleeq" panose="02000503000000020004" pitchFamily="2" charset="-78"/>
              </a:rPr>
              <a:t>فضاء میں موجود ہیں جو ہمیں نقصان پہنچا سکتی ہیں معمولی سے معمولی چیز بھی جان لیوا ثابت ہو سکتی ہے اور ہم اپنی حفاظت خود نہیں کر سکتے  فرشتے پروٹیکٹ کرتے ہیں جب تقدیر میں کوئی نقصان لکھا ہوتا ہے تو پروٹیکشن ہٹا دی جاتی ہے اور اس کے علاوہ  کچھ فرشتے انسان کی ساری زندگی کے کارنامے محفوظ کرتے جا رہے ہیں اس حقیقت کو بیان کرنے کا مقصد یہ ہے کہ جو لوگ یہ سمجھتے ہیں کہ وہ جو بھی کرتے رہیں کوئی فرق نہیں پڑے گا تو دراصل وہ اپنے اوپر خود ہی ظلم کر رہے ہیں ۔۔اگر ہمیں اس بات کا پکا یقین ہو جائے کہ ہمارا لمحہ لمحہ محفوظ ہو رہاہے  اللہ کی ہر وقت نگرانی کا خوف اور احساس طاری رہے تو ہمارے اعمال اور زندگی بدل ہی جائے </a:t>
            </a:r>
            <a:r>
              <a:rPr lang="ur-PK" sz="1400" dirty="0" smtClean="0">
                <a:latin typeface="Jameel Noori Nastaleeq" panose="02000503000000020004" pitchFamily="2" charset="-78"/>
                <a:cs typeface="Jameel Noori Nastaleeq" panose="02000503000000020004" pitchFamily="2" charset="-78"/>
              </a:rPr>
              <a:t>۔۔</a:t>
            </a:r>
            <a:endParaRPr lang="ur-PK"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682BC4A2-0DA6-4AEA-A52C-8BA440D3ADD0}" type="slidenum">
              <a:rPr lang="en-US" smtClean="0"/>
              <a:t>9</a:t>
            </a:fld>
            <a:endParaRPr lang="en-US"/>
          </a:p>
        </p:txBody>
      </p:sp>
      <p:sp>
        <p:nvSpPr>
          <p:cNvPr id="5" name="Date Placeholder 4"/>
          <p:cNvSpPr>
            <a:spLocks noGrp="1"/>
          </p:cNvSpPr>
          <p:nvPr>
            <p:ph type="dt" idx="11"/>
          </p:nvPr>
        </p:nvSpPr>
        <p:spPr/>
        <p:txBody>
          <a:bodyPr/>
          <a:lstStyle/>
          <a:p>
            <a:fld id="{1CF25296-8707-46FA-93BE-AC63C5763266}" type="datetime1">
              <a:rPr lang="en-US" smtClean="0"/>
              <a:t>3/19/2020</a:t>
            </a:fld>
            <a:endParaRPr lang="en-US"/>
          </a:p>
        </p:txBody>
      </p:sp>
    </p:spTree>
    <p:extLst>
      <p:ext uri="{BB962C8B-B14F-4D97-AF65-F5344CB8AC3E}">
        <p14:creationId xmlns:p14="http://schemas.microsoft.com/office/powerpoint/2010/main" val="4258237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19200"/>
            <a:ext cx="6096000" cy="1295400"/>
          </a:xfrm>
        </p:spPr>
        <p:txBody>
          <a:bodyPr>
            <a:noAutofit/>
          </a:bodyPr>
          <a:lstStyle>
            <a:lvl1pPr algn="l">
              <a:defRPr sz="3600" b="1">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04800" y="2514600"/>
            <a:ext cx="6096000" cy="685800"/>
          </a:xfrm>
        </p:spPr>
        <p:txBody>
          <a:bodyPr>
            <a:noAutofit/>
          </a:bodyPr>
          <a:lstStyle>
            <a:lvl1pPr marL="0" indent="0" algn="l">
              <a:buNone/>
              <a:defRPr sz="2400" b="1">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DA9B8A-9CE3-4229-A4EA-0B8C32F09A0D}" type="datetime1">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5627F-CA51-4D47-A1D1-8A59E51C302E}" type="slidenum">
              <a:rPr lang="en-US" smtClean="0"/>
              <a:t>‹#›</a:t>
            </a:fld>
            <a:endParaRPr lang="en-US"/>
          </a:p>
        </p:txBody>
      </p:sp>
    </p:spTree>
    <p:extLst>
      <p:ext uri="{BB962C8B-B14F-4D97-AF65-F5344CB8AC3E}">
        <p14:creationId xmlns:p14="http://schemas.microsoft.com/office/powerpoint/2010/main" val="3018292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B111D1-4474-4EA1-886B-E9DF6F546009}" type="datetime1">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5627F-CA51-4D47-A1D1-8A59E51C302E}" type="slidenum">
              <a:rPr lang="en-US" smtClean="0"/>
              <a:t>‹#›</a:t>
            </a:fld>
            <a:endParaRPr lang="en-US"/>
          </a:p>
        </p:txBody>
      </p:sp>
    </p:spTree>
    <p:extLst>
      <p:ext uri="{BB962C8B-B14F-4D97-AF65-F5344CB8AC3E}">
        <p14:creationId xmlns:p14="http://schemas.microsoft.com/office/powerpoint/2010/main" val="116262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6F374-4D14-4561-8D8F-E246E34EC9B0}" type="datetime1">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5627F-CA51-4D47-A1D1-8A59E51C302E}" type="slidenum">
              <a:rPr lang="en-US" smtClean="0"/>
              <a:t>‹#›</a:t>
            </a:fld>
            <a:endParaRPr lang="en-US"/>
          </a:p>
        </p:txBody>
      </p:sp>
    </p:spTree>
    <p:extLst>
      <p:ext uri="{BB962C8B-B14F-4D97-AF65-F5344CB8AC3E}">
        <p14:creationId xmlns:p14="http://schemas.microsoft.com/office/powerpoint/2010/main" val="2738643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4259E41-3753-42A6-BC74-8AEA8578B3CE}" type="datetime1">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85627F-CA51-4D47-A1D1-8A59E51C302E}" type="slidenum">
              <a:rPr lang="en-US" smtClean="0"/>
              <a:t>‹#›</a:t>
            </a:fld>
            <a:endParaRPr lang="en-US"/>
          </a:p>
        </p:txBody>
      </p:sp>
    </p:spTree>
    <p:extLst>
      <p:ext uri="{BB962C8B-B14F-4D97-AF65-F5344CB8AC3E}">
        <p14:creationId xmlns:p14="http://schemas.microsoft.com/office/powerpoint/2010/main" val="3532640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760871-0C11-4079-B176-3413A5FE1BFD}" type="datetime1">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5627F-CA51-4D47-A1D1-8A59E51C302E}" type="slidenum">
              <a:rPr lang="en-US" smtClean="0"/>
              <a:t>‹#›</a:t>
            </a:fld>
            <a:endParaRPr lang="en-US"/>
          </a:p>
        </p:txBody>
      </p:sp>
    </p:spTree>
    <p:extLst>
      <p:ext uri="{BB962C8B-B14F-4D97-AF65-F5344CB8AC3E}">
        <p14:creationId xmlns:p14="http://schemas.microsoft.com/office/powerpoint/2010/main" val="608138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5908DA-0D4A-4EC7-8E33-C8460D7B00E6}" type="datetime1">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5627F-CA51-4D47-A1D1-8A59E51C302E}" type="slidenum">
              <a:rPr lang="en-US" smtClean="0"/>
              <a:t>‹#›</a:t>
            </a:fld>
            <a:endParaRPr lang="en-US"/>
          </a:p>
        </p:txBody>
      </p:sp>
    </p:spTree>
    <p:extLst>
      <p:ext uri="{BB962C8B-B14F-4D97-AF65-F5344CB8AC3E}">
        <p14:creationId xmlns:p14="http://schemas.microsoft.com/office/powerpoint/2010/main" val="3396006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671E1C-914C-4AAD-B14F-C36B2DA59EDB}" type="datetime1">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5627F-CA51-4D47-A1D1-8A59E51C302E}" type="slidenum">
              <a:rPr lang="en-US" smtClean="0"/>
              <a:t>‹#›</a:t>
            </a:fld>
            <a:endParaRPr lang="en-US"/>
          </a:p>
        </p:txBody>
      </p:sp>
    </p:spTree>
    <p:extLst>
      <p:ext uri="{BB962C8B-B14F-4D97-AF65-F5344CB8AC3E}">
        <p14:creationId xmlns:p14="http://schemas.microsoft.com/office/powerpoint/2010/main" val="496128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3DC40B-213C-411A-A421-1796C9270AA5}" type="datetime1">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85627F-CA51-4D47-A1D1-8A59E51C302E}" type="slidenum">
              <a:rPr lang="en-US" smtClean="0"/>
              <a:t>‹#›</a:t>
            </a:fld>
            <a:endParaRPr lang="en-US"/>
          </a:p>
        </p:txBody>
      </p:sp>
    </p:spTree>
    <p:extLst>
      <p:ext uri="{BB962C8B-B14F-4D97-AF65-F5344CB8AC3E}">
        <p14:creationId xmlns:p14="http://schemas.microsoft.com/office/powerpoint/2010/main" val="4063733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7FD0C5-C7C9-40E8-9685-24BCC31503A2}" type="datetime1">
              <a:rPr lang="en-US" smtClean="0"/>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85627F-CA51-4D47-A1D1-8A59E51C302E}" type="slidenum">
              <a:rPr lang="en-US" smtClean="0"/>
              <a:t>‹#›</a:t>
            </a:fld>
            <a:endParaRPr lang="en-US"/>
          </a:p>
        </p:txBody>
      </p:sp>
    </p:spTree>
    <p:extLst>
      <p:ext uri="{BB962C8B-B14F-4D97-AF65-F5344CB8AC3E}">
        <p14:creationId xmlns:p14="http://schemas.microsoft.com/office/powerpoint/2010/main" val="1322270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4650F8-2460-4304-A010-B7AF149753DF}" type="datetime1">
              <a:rPr lang="en-US" smtClean="0"/>
              <a:t>3/19/2020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85627F-CA51-4D47-A1D1-8A59E51C302E}" type="slidenum">
              <a:rPr lang="en-US" smtClean="0"/>
              <a:t>‹#›</a:t>
            </a:fld>
            <a:endParaRPr lang="en-US"/>
          </a:p>
        </p:txBody>
      </p:sp>
    </p:spTree>
    <p:extLst>
      <p:ext uri="{BB962C8B-B14F-4D97-AF65-F5344CB8AC3E}">
        <p14:creationId xmlns:p14="http://schemas.microsoft.com/office/powerpoint/2010/main" val="20850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Edit Master text styles</a:t>
            </a:r>
          </a:p>
        </p:txBody>
      </p:sp>
      <p:sp>
        <p:nvSpPr>
          <p:cNvPr id="5" name="Date Placeholder 4"/>
          <p:cNvSpPr>
            <a:spLocks noGrp="1"/>
          </p:cNvSpPr>
          <p:nvPr>
            <p:ph type="dt" sz="half" idx="10"/>
          </p:nvPr>
        </p:nvSpPr>
        <p:spPr/>
        <p:txBody>
          <a:bodyPr/>
          <a:lstStyle/>
          <a:p>
            <a:fld id="{61135787-9700-4856-A3BC-94F321152122}" type="datetime1">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285627F-CA51-4D47-A1D1-8A59E51C302E}" type="slidenum">
              <a:rPr lang="en-US" smtClean="0"/>
              <a:t>‹#›</a:t>
            </a:fld>
            <a:endParaRPr lang="en-US"/>
          </a:p>
        </p:txBody>
      </p:sp>
    </p:spTree>
    <p:extLst>
      <p:ext uri="{BB962C8B-B14F-4D97-AF65-F5344CB8AC3E}">
        <p14:creationId xmlns:p14="http://schemas.microsoft.com/office/powerpoint/2010/main" val="3816243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11480800" cy="1143000"/>
          </a:xfrm>
        </p:spPr>
        <p:txBody>
          <a:bodyPr/>
          <a:lstStyle>
            <a:lvl1pPr algn="ctr">
              <a:defRPr b="1">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951038"/>
            <a:ext cx="11480800" cy="4373563"/>
          </a:xfrm>
        </p:spPr>
        <p:txBody>
          <a:bodyPr>
            <a:normAutofit/>
          </a:bodyPr>
          <a:lstStyle>
            <a:lvl1pPr>
              <a:buFont typeface="Algerian" pitchFamily="82" charset="0"/>
              <a:buChar char="×"/>
              <a:defRPr sz="1800"/>
            </a:lvl1pPr>
            <a:lvl2pPr>
              <a:buFont typeface="Algerian" pitchFamily="82" charset="0"/>
              <a:buChar char="×"/>
              <a:defRPr sz="1800"/>
            </a:lvl2pPr>
            <a:lvl3pPr>
              <a:buFont typeface="Algerian" pitchFamily="82" charset="0"/>
              <a:buChar char="×"/>
              <a:defRPr sz="1800"/>
            </a:lvl3pPr>
            <a:lvl4pPr>
              <a:buFont typeface="Algerian" pitchFamily="82" charset="0"/>
              <a:buChar char="×"/>
              <a:defRPr sz="1800"/>
            </a:lvl4pPr>
            <a:lvl5pPr>
              <a:buFont typeface="Algerian" pitchFamily="82" charset="0"/>
              <a:buChar cha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1CEC3E-2E5E-4738-996C-3384D91CD917}" type="datetime1">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5627F-CA51-4D47-A1D1-8A59E51C302E}" type="slidenum">
              <a:rPr lang="en-US" smtClean="0"/>
              <a:t>‹#›</a:t>
            </a:fld>
            <a:endParaRPr lang="en-US"/>
          </a:p>
        </p:txBody>
      </p:sp>
    </p:spTree>
    <p:extLst>
      <p:ext uri="{BB962C8B-B14F-4D97-AF65-F5344CB8AC3E}">
        <p14:creationId xmlns:p14="http://schemas.microsoft.com/office/powerpoint/2010/main" val="19348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Date Placeholder 8"/>
          <p:cNvSpPr>
            <a:spLocks noGrp="1"/>
          </p:cNvSpPr>
          <p:nvPr>
            <p:ph type="dt" sz="half" idx="10"/>
          </p:nvPr>
        </p:nvSpPr>
        <p:spPr/>
        <p:txBody>
          <a:bodyPr/>
          <a:lstStyle/>
          <a:p>
            <a:fld id="{074C982F-30BB-444E-93FB-B91C500314A6}" type="datetime1">
              <a:rPr lang="en-US" smtClean="0"/>
              <a:t>3/19/2020</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C285627F-CA51-4D47-A1D1-8A59E51C302E}" type="slidenum">
              <a:rPr lang="en-US" smtClean="0"/>
              <a:t>‹#›</a:t>
            </a:fld>
            <a:endParaRPr lang="en-US"/>
          </a:p>
        </p:txBody>
      </p:sp>
    </p:spTree>
    <p:extLst>
      <p:ext uri="{BB962C8B-B14F-4D97-AF65-F5344CB8AC3E}">
        <p14:creationId xmlns:p14="http://schemas.microsoft.com/office/powerpoint/2010/main" val="851907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A31AD2-D13D-4D71-A581-B1AC4F219877}" type="datetime1">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5627F-CA51-4D47-A1D1-8A59E51C302E}" type="slidenum">
              <a:rPr lang="en-US" smtClean="0"/>
              <a:t>‹#›</a:t>
            </a:fld>
            <a:endParaRPr lang="en-US"/>
          </a:p>
        </p:txBody>
      </p:sp>
    </p:spTree>
    <p:extLst>
      <p:ext uri="{BB962C8B-B14F-4D97-AF65-F5344CB8AC3E}">
        <p14:creationId xmlns:p14="http://schemas.microsoft.com/office/powerpoint/2010/main" val="2592951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C55863-0CB7-4BC5-AFE1-1587C0E42619}" type="datetime1">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5627F-CA51-4D47-A1D1-8A59E51C302E}" type="slidenum">
              <a:rPr lang="en-US" smtClean="0"/>
              <a:t>‹#›</a:t>
            </a:fld>
            <a:endParaRPr lang="en-US"/>
          </a:p>
        </p:txBody>
      </p:sp>
    </p:spTree>
    <p:extLst>
      <p:ext uri="{BB962C8B-B14F-4D97-AF65-F5344CB8AC3E}">
        <p14:creationId xmlns:p14="http://schemas.microsoft.com/office/powerpoint/2010/main" val="281435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B00F91-F464-4AFF-AF25-FBFCF28CAD34}" type="datetime1">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5627F-CA51-4D47-A1D1-8A59E51C302E}" type="slidenum">
              <a:rPr lang="en-US" smtClean="0"/>
              <a:t>‹#›</a:t>
            </a:fld>
            <a:endParaRPr lang="en-US"/>
          </a:p>
        </p:txBody>
      </p:sp>
    </p:spTree>
    <p:extLst>
      <p:ext uri="{BB962C8B-B14F-4D97-AF65-F5344CB8AC3E}">
        <p14:creationId xmlns:p14="http://schemas.microsoft.com/office/powerpoint/2010/main" val="1425417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905001"/>
            <a:ext cx="538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05001"/>
            <a:ext cx="538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29B457-B221-4ADA-B5B8-71EA5D0B6B64}" type="datetime1">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5627F-CA51-4D47-A1D1-8A59E51C302E}" type="slidenum">
              <a:rPr lang="en-US" smtClean="0"/>
              <a:t>‹#›</a:t>
            </a:fld>
            <a:endParaRPr lang="en-US"/>
          </a:p>
        </p:txBody>
      </p:sp>
      <p:sp>
        <p:nvSpPr>
          <p:cNvPr id="8" name="Title 1"/>
          <p:cNvSpPr>
            <a:spLocks noGrp="1"/>
          </p:cNvSpPr>
          <p:nvPr>
            <p:ph type="title"/>
          </p:nvPr>
        </p:nvSpPr>
        <p:spPr>
          <a:xfrm>
            <a:off x="203200" y="304800"/>
            <a:ext cx="10972800" cy="1143000"/>
          </a:xfrm>
        </p:spPr>
        <p:txBody>
          <a:bodyPr/>
          <a:lstStyle>
            <a:lvl1pPr algn="ctr">
              <a:defRPr b="1">
                <a:solidFill>
                  <a:schemeClr val="bg1">
                    <a:lumMod val="75000"/>
                  </a:schemeClr>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53305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986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514600"/>
            <a:ext cx="5386917" cy="381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986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514600"/>
            <a:ext cx="5389033" cy="381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BC7AC0-5ACE-4D7F-AAF2-12386797FC0E}" type="datetime1">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85627F-CA51-4D47-A1D1-8A59E51C302E}" type="slidenum">
              <a:rPr lang="en-US" smtClean="0"/>
              <a:t>‹#›</a:t>
            </a:fld>
            <a:endParaRPr lang="en-US"/>
          </a:p>
        </p:txBody>
      </p:sp>
      <p:sp>
        <p:nvSpPr>
          <p:cNvPr id="10" name="Title 1"/>
          <p:cNvSpPr>
            <a:spLocks noGrp="1"/>
          </p:cNvSpPr>
          <p:nvPr>
            <p:ph type="title"/>
          </p:nvPr>
        </p:nvSpPr>
        <p:spPr>
          <a:xfrm>
            <a:off x="203200" y="304800"/>
            <a:ext cx="10972800" cy="1143000"/>
          </a:xfrm>
        </p:spPr>
        <p:txBody>
          <a:bodyPr/>
          <a:lstStyle>
            <a:lvl1pPr algn="ctr">
              <a:defRPr b="1">
                <a:solidFill>
                  <a:schemeClr val="bg1">
                    <a:lumMod val="75000"/>
                  </a:schemeClr>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183012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E1CE22-8BD0-4BDE-9941-6CB3840D7AF2}" type="datetime1">
              <a:rPr lang="en-US" smtClean="0"/>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85627F-CA51-4D47-A1D1-8A59E51C302E}" type="slidenum">
              <a:rPr lang="en-US" smtClean="0"/>
              <a:t>‹#›</a:t>
            </a:fld>
            <a:endParaRPr lang="en-US"/>
          </a:p>
        </p:txBody>
      </p:sp>
    </p:spTree>
    <p:extLst>
      <p:ext uri="{BB962C8B-B14F-4D97-AF65-F5344CB8AC3E}">
        <p14:creationId xmlns:p14="http://schemas.microsoft.com/office/powerpoint/2010/main" val="1097308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2A5F13-0F52-43EB-88FC-AFB6F97E8735}" type="datetime1">
              <a:rPr lang="en-US" smtClean="0"/>
              <a:t>3/19/2020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85627F-CA51-4D47-A1D1-8A59E51C302E}" type="slidenum">
              <a:rPr lang="en-US" smtClean="0"/>
              <a:t>‹#›</a:t>
            </a:fld>
            <a:endParaRPr lang="en-US"/>
          </a:p>
        </p:txBody>
      </p:sp>
    </p:spTree>
    <p:extLst>
      <p:ext uri="{BB962C8B-B14F-4D97-AF65-F5344CB8AC3E}">
        <p14:creationId xmlns:p14="http://schemas.microsoft.com/office/powerpoint/2010/main" val="1457842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F5E7D2E-1778-432A-9B3D-D282B66EB6F0}" type="datetime1">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5627F-CA51-4D47-A1D1-8A59E51C302E}" type="slidenum">
              <a:rPr lang="en-US" smtClean="0"/>
              <a:t>‹#›</a:t>
            </a:fld>
            <a:endParaRPr lang="en-US"/>
          </a:p>
        </p:txBody>
      </p:sp>
    </p:spTree>
    <p:extLst>
      <p:ext uri="{BB962C8B-B14F-4D97-AF65-F5344CB8AC3E}">
        <p14:creationId xmlns:p14="http://schemas.microsoft.com/office/powerpoint/2010/main" val="441326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5ACD77E-2F38-4D22-924E-16D5853B44BE}" type="datetime1">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5627F-CA51-4D47-A1D1-8A59E51C302E}" type="slidenum">
              <a:rPr lang="en-US" smtClean="0"/>
              <a:t>‹#›</a:t>
            </a:fld>
            <a:endParaRPr lang="en-US"/>
          </a:p>
        </p:txBody>
      </p:sp>
    </p:spTree>
    <p:extLst>
      <p:ext uri="{BB962C8B-B14F-4D97-AF65-F5344CB8AC3E}">
        <p14:creationId xmlns:p14="http://schemas.microsoft.com/office/powerpoint/2010/main" val="431111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905000"/>
            <a:ext cx="10972800" cy="42211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A159C-C75F-436A-A9FC-976D9ECDF7C9}" type="datetime1">
              <a:rPr lang="en-US" smtClean="0"/>
              <a:t>3/19/2020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5627F-CA51-4D47-A1D1-8A59E51C302E}" type="slidenum">
              <a:rPr lang="en-US" smtClean="0"/>
              <a:t>‹#›</a:t>
            </a:fld>
            <a:endParaRPr lang="en-US"/>
          </a:p>
        </p:txBody>
      </p:sp>
    </p:spTree>
    <p:extLst>
      <p:ext uri="{BB962C8B-B14F-4D97-AF65-F5344CB8AC3E}">
        <p14:creationId xmlns:p14="http://schemas.microsoft.com/office/powerpoint/2010/main" val="1496057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defTabSz="914400" rtl="0" eaLnBrk="1" latinLnBrk="0" hangingPunct="1">
        <a:spcBef>
          <a:spcPct val="0"/>
        </a:spcBef>
        <a:buNone/>
        <a:defRPr sz="4400"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7598EF04-A030-402D-8C5F-17483D61AD60}" type="datetime1">
              <a:rPr lang="en-US" smtClean="0"/>
              <a:t>3/19/2020</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C285627F-CA51-4D47-A1D1-8A59E51C302E}" type="slidenum">
              <a:rPr lang="en-US" smtClean="0"/>
              <a:t>‹#›</a:t>
            </a:fld>
            <a:endParaRPr lang="en-US"/>
          </a:p>
        </p:txBody>
      </p:sp>
    </p:spTree>
    <p:extLst>
      <p:ext uri="{BB962C8B-B14F-4D97-AF65-F5344CB8AC3E}">
        <p14:creationId xmlns:p14="http://schemas.microsoft.com/office/powerpoint/2010/main" val="3204648905"/>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1.JP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7.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8.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2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2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2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2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09.png"/><Relationship Id="rId4" Type="http://schemas.openxmlformats.org/officeDocument/2006/relationships/image" Target="../media/image108.png"/></Relationships>
</file>

<file path=ppt/slides/_rels/slide2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30"/>
          <p:cNvSpPr txBox="1"/>
          <p:nvPr/>
        </p:nvSpPr>
        <p:spPr>
          <a:xfrm>
            <a:off x="2515594" y="6027003"/>
            <a:ext cx="8893361" cy="830997"/>
          </a:xfrm>
          <a:prstGeom prst="rect">
            <a:avLst/>
          </a:prstGeom>
          <a:noFill/>
        </p:spPr>
        <p:txBody>
          <a:bodyPr wrap="square" rtlCol="0">
            <a:spAutoFit/>
          </a:bodyPr>
          <a:lstStyle/>
          <a:p>
            <a:r>
              <a:rPr lang="en-US" sz="4800" b="1" dirty="0">
                <a:solidFill>
                  <a:schemeClr val="bg1"/>
                </a:solidFill>
                <a:latin typeface="Bradley Hand ITC" panose="03070402050302030203" pitchFamily="66" charset="0"/>
              </a:rPr>
              <a:t>JI Youth </a:t>
            </a:r>
            <a:r>
              <a:rPr lang="en-US" sz="4400" b="1" dirty="0">
                <a:solidFill>
                  <a:schemeClr val="bg1"/>
                </a:solidFill>
                <a:latin typeface="Bradley Hand ITC" panose="03070402050302030203" pitchFamily="66" charset="0"/>
              </a:rPr>
              <a:t>women </a:t>
            </a:r>
            <a:r>
              <a:rPr lang="en-US" sz="4800" b="1" dirty="0">
                <a:solidFill>
                  <a:schemeClr val="bg1"/>
                </a:solidFill>
                <a:latin typeface="Bradley Hand ITC" panose="03070402050302030203" pitchFamily="66" charset="0"/>
              </a:rPr>
              <a:t>Pakistan</a:t>
            </a:r>
            <a:endParaRPr lang="en-US" sz="2000" dirty="0">
              <a:solidFill>
                <a:schemeClr val="bg1"/>
              </a:solidFill>
              <a:latin typeface="Times New Roman" panose="02020603050405020304" pitchFamily="18" charset="0"/>
              <a:ea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C285627F-CA51-4D47-A1D1-8A59E51C302E}" type="slidenum">
              <a:rPr lang="en-US" smtClean="0"/>
              <a:t>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196527155"/>
              </p:ext>
            </p:extLst>
          </p:nvPr>
        </p:nvGraphicFramePr>
        <p:xfrm>
          <a:off x="109538" y="57150"/>
          <a:ext cx="11974512" cy="6742113"/>
        </p:xfrm>
        <a:graphic>
          <a:graphicData uri="http://schemas.openxmlformats.org/presentationml/2006/ole">
            <mc:AlternateContent xmlns:mc="http://schemas.openxmlformats.org/markup-compatibility/2006">
              <mc:Choice xmlns:v="urn:schemas-microsoft-com:vml" Requires="v">
                <p:oleObj spid="_x0000_s1049" r:id="rId4" imgW="11974320" imgH="6742800" progId="">
                  <p:embed/>
                </p:oleObj>
              </mc:Choice>
              <mc:Fallback>
                <p:oleObj r:id="rId4" imgW="11974320" imgH="6742800" progId="">
                  <p:embed/>
                  <p:pic>
                    <p:nvPicPr>
                      <p:cNvPr id="0" name=""/>
                      <p:cNvPicPr/>
                      <p:nvPr/>
                    </p:nvPicPr>
                    <p:blipFill>
                      <a:blip r:embed="rId5"/>
                      <a:stretch>
                        <a:fillRect/>
                      </a:stretch>
                    </p:blipFill>
                    <p:spPr>
                      <a:xfrm>
                        <a:off x="109538" y="57150"/>
                        <a:ext cx="11974512" cy="6742113"/>
                      </a:xfrm>
                      <a:prstGeom prst="rect">
                        <a:avLst/>
                      </a:prstGeom>
                    </p:spPr>
                  </p:pic>
                </p:oleObj>
              </mc:Fallback>
            </mc:AlternateContent>
          </a:graphicData>
        </a:graphic>
      </p:graphicFrame>
    </p:spTree>
    <p:extLst>
      <p:ext uri="{BB962C8B-B14F-4D97-AF65-F5344CB8AC3E}">
        <p14:creationId xmlns:p14="http://schemas.microsoft.com/office/powerpoint/2010/main" val="522711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371033" y="3562820"/>
            <a:ext cx="9633589" cy="830997"/>
          </a:xfrm>
          <a:prstGeom prst="rect">
            <a:avLst/>
          </a:prstGeom>
        </p:spPr>
        <p:txBody>
          <a:bodyPr wrap="square">
            <a:spAutoFit/>
          </a:bodyPr>
          <a:lstStyle/>
          <a:p>
            <a:pPr marL="342900" lvl="0" indent="-342900" algn="r" rtl="1">
              <a:spcBef>
                <a:spcPct val="20000"/>
              </a:spcBef>
              <a:buFont typeface="Courier New" panose="02070309020205020404" pitchFamily="49" charset="0"/>
              <a:buChar char="o"/>
            </a:pPr>
            <a:endParaRPr lang="ur-PK" sz="4800" b="1" dirty="0" smtClean="0">
              <a:solidFill>
                <a:srgbClr val="FFC000"/>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
        <p:nvSpPr>
          <p:cNvPr id="6" name="Slide Number Placeholder 5"/>
          <p:cNvSpPr>
            <a:spLocks noGrp="1"/>
          </p:cNvSpPr>
          <p:nvPr>
            <p:ph type="sldNum" sz="quarter" idx="12"/>
          </p:nvPr>
        </p:nvSpPr>
        <p:spPr/>
        <p:txBody>
          <a:bodyPr/>
          <a:lstStyle/>
          <a:p>
            <a:fld id="{C285627F-CA51-4D47-A1D1-8A59E51C302E}" type="slidenum">
              <a:rPr lang="en-US" smtClean="0"/>
              <a:t>10</a:t>
            </a:fld>
            <a:endParaRPr lang="en-US"/>
          </a:p>
        </p:txBody>
      </p:sp>
      <p:pic>
        <p:nvPicPr>
          <p:cNvPr id="7" name="Picture 6"/>
          <p:cNvPicPr>
            <a:picLocks noChangeAspect="1"/>
          </p:cNvPicPr>
          <p:nvPr/>
        </p:nvPicPr>
        <p:blipFill>
          <a:blip r:embed="rId3"/>
          <a:stretch>
            <a:fillRect/>
          </a:stretch>
        </p:blipFill>
        <p:spPr>
          <a:xfrm>
            <a:off x="266023" y="-140065"/>
            <a:ext cx="11187130" cy="2658086"/>
          </a:xfrm>
          <a:prstGeom prst="rect">
            <a:avLst/>
          </a:prstGeom>
        </p:spPr>
      </p:pic>
      <p:pic>
        <p:nvPicPr>
          <p:cNvPr id="10" name="Picture 9"/>
          <p:cNvPicPr>
            <a:picLocks noChangeAspect="1"/>
          </p:cNvPicPr>
          <p:nvPr/>
        </p:nvPicPr>
        <p:blipFill>
          <a:blip r:embed="rId4"/>
          <a:stretch>
            <a:fillRect/>
          </a:stretch>
        </p:blipFill>
        <p:spPr>
          <a:xfrm>
            <a:off x="1491426" y="4297919"/>
            <a:ext cx="9961727" cy="1536325"/>
          </a:xfrm>
          <a:prstGeom prst="rect">
            <a:avLst/>
          </a:prstGeom>
        </p:spPr>
      </p:pic>
      <p:pic>
        <p:nvPicPr>
          <p:cNvPr id="12" name="Picture 11"/>
          <p:cNvPicPr>
            <a:picLocks noChangeAspect="1"/>
          </p:cNvPicPr>
          <p:nvPr/>
        </p:nvPicPr>
        <p:blipFill>
          <a:blip r:embed="rId5"/>
          <a:stretch>
            <a:fillRect/>
          </a:stretch>
        </p:blipFill>
        <p:spPr>
          <a:xfrm>
            <a:off x="1517458" y="2429614"/>
            <a:ext cx="9467909" cy="1341236"/>
          </a:xfrm>
          <a:prstGeom prst="rect">
            <a:avLst/>
          </a:prstGeom>
        </p:spPr>
      </p:pic>
      <p:pic>
        <p:nvPicPr>
          <p:cNvPr id="13" name="Picture 12"/>
          <p:cNvPicPr>
            <a:picLocks noChangeAspect="1"/>
          </p:cNvPicPr>
          <p:nvPr/>
        </p:nvPicPr>
        <p:blipFill>
          <a:blip r:embed="rId6"/>
          <a:stretch>
            <a:fillRect/>
          </a:stretch>
        </p:blipFill>
        <p:spPr>
          <a:xfrm>
            <a:off x="1737360" y="3310296"/>
            <a:ext cx="8900931" cy="1359526"/>
          </a:xfrm>
          <a:prstGeom prst="rect">
            <a:avLst/>
          </a:prstGeom>
        </p:spPr>
      </p:pic>
      <p:pic>
        <p:nvPicPr>
          <p:cNvPr id="14" name="Picture 13"/>
          <p:cNvPicPr>
            <a:picLocks noChangeAspect="1"/>
          </p:cNvPicPr>
          <p:nvPr/>
        </p:nvPicPr>
        <p:blipFill>
          <a:blip r:embed="rId7"/>
          <a:stretch>
            <a:fillRect/>
          </a:stretch>
        </p:blipFill>
        <p:spPr>
          <a:xfrm>
            <a:off x="743626" y="5834244"/>
            <a:ext cx="1987468" cy="1176630"/>
          </a:xfrm>
          <a:prstGeom prst="rect">
            <a:avLst/>
          </a:prstGeom>
        </p:spPr>
      </p:pic>
    </p:spTree>
    <p:extLst>
      <p:ext uri="{BB962C8B-B14F-4D97-AF65-F5344CB8AC3E}">
        <p14:creationId xmlns:p14="http://schemas.microsoft.com/office/powerpoint/2010/main" val="13235851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ur-PK" sz="9600" dirty="0" smtClean="0"/>
              <a:t>اللہ </a:t>
            </a:r>
            <a:endParaRPr lang="en-US" sz="9600" dirty="0"/>
          </a:p>
        </p:txBody>
      </p:sp>
      <p:sp>
        <p:nvSpPr>
          <p:cNvPr id="8" name="Slide Number Placeholder 7"/>
          <p:cNvSpPr>
            <a:spLocks noGrp="1"/>
          </p:cNvSpPr>
          <p:nvPr>
            <p:ph type="sldNum" sz="quarter" idx="12"/>
          </p:nvPr>
        </p:nvSpPr>
        <p:spPr/>
        <p:txBody>
          <a:bodyPr/>
          <a:lstStyle/>
          <a:p>
            <a:fld id="{C285627F-CA51-4D47-A1D1-8A59E51C302E}" type="slidenum">
              <a:rPr lang="en-US" smtClean="0"/>
              <a:t>11</a:t>
            </a:fld>
            <a:endParaRPr lang="en-US"/>
          </a:p>
        </p:txBody>
      </p:sp>
      <p:pic>
        <p:nvPicPr>
          <p:cNvPr id="9" name="Picture 8"/>
          <p:cNvPicPr>
            <a:picLocks noChangeAspect="1"/>
          </p:cNvPicPr>
          <p:nvPr/>
        </p:nvPicPr>
        <p:blipFill>
          <a:blip r:embed="rId3"/>
          <a:stretch>
            <a:fillRect/>
          </a:stretch>
        </p:blipFill>
        <p:spPr>
          <a:xfrm>
            <a:off x="2732743" y="5238606"/>
            <a:ext cx="8980186" cy="1676545"/>
          </a:xfrm>
          <a:prstGeom prst="rect">
            <a:avLst/>
          </a:prstGeom>
        </p:spPr>
      </p:pic>
      <p:pic>
        <p:nvPicPr>
          <p:cNvPr id="10" name="Picture 9"/>
          <p:cNvPicPr>
            <a:picLocks noChangeAspect="1"/>
          </p:cNvPicPr>
          <p:nvPr/>
        </p:nvPicPr>
        <p:blipFill>
          <a:blip r:embed="rId4"/>
          <a:stretch>
            <a:fillRect/>
          </a:stretch>
        </p:blipFill>
        <p:spPr>
          <a:xfrm>
            <a:off x="511583" y="5671551"/>
            <a:ext cx="2560542" cy="853514"/>
          </a:xfrm>
          <a:prstGeom prst="rect">
            <a:avLst/>
          </a:prstGeom>
        </p:spPr>
      </p:pic>
      <p:pic>
        <p:nvPicPr>
          <p:cNvPr id="11" name="Picture 10"/>
          <p:cNvPicPr>
            <a:picLocks noChangeAspect="1"/>
          </p:cNvPicPr>
          <p:nvPr/>
        </p:nvPicPr>
        <p:blipFill>
          <a:blip r:embed="rId5"/>
          <a:stretch>
            <a:fillRect/>
          </a:stretch>
        </p:blipFill>
        <p:spPr>
          <a:xfrm>
            <a:off x="5528494" y="1948028"/>
            <a:ext cx="6663506" cy="2444708"/>
          </a:xfrm>
          <a:prstGeom prst="rect">
            <a:avLst/>
          </a:prstGeom>
        </p:spPr>
      </p:pic>
      <p:pic>
        <p:nvPicPr>
          <p:cNvPr id="12" name="Picture 11"/>
          <p:cNvPicPr>
            <a:picLocks noChangeAspect="1"/>
          </p:cNvPicPr>
          <p:nvPr/>
        </p:nvPicPr>
        <p:blipFill>
          <a:blip r:embed="rId6"/>
          <a:stretch>
            <a:fillRect/>
          </a:stretch>
        </p:blipFill>
        <p:spPr>
          <a:xfrm>
            <a:off x="71951" y="2065981"/>
            <a:ext cx="5808559" cy="2326755"/>
          </a:xfrm>
          <a:prstGeom prst="rect">
            <a:avLst/>
          </a:prstGeom>
        </p:spPr>
      </p:pic>
    </p:spTree>
    <p:extLst>
      <p:ext uri="{BB962C8B-B14F-4D97-AF65-F5344CB8AC3E}">
        <p14:creationId xmlns:p14="http://schemas.microsoft.com/office/powerpoint/2010/main" val="7345305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0" y="2106613"/>
            <a:ext cx="5386388" cy="3810000"/>
          </a:xfrm>
        </p:spPr>
        <p:txBody>
          <a:bodyPr>
            <a:normAutofit/>
          </a:bodyPr>
          <a:lstStyle/>
          <a:p>
            <a:pPr algn="r" rtl="1"/>
            <a:r>
              <a:rPr lang="ur-PK" sz="5400" dirty="0" smtClean="0">
                <a:latin typeface="Jameel Noori Nastaleeq" panose="02000503000000020004" pitchFamily="2" charset="-78"/>
                <a:cs typeface="Jameel Noori Nastaleeq" panose="02000503000000020004" pitchFamily="2" charset="-78"/>
              </a:rPr>
              <a:t> وحی</a:t>
            </a:r>
            <a:endParaRPr lang="en-US" sz="5400" dirty="0">
              <a:latin typeface="Jameel Noori Nastaleeq" panose="02000503000000020004" pitchFamily="2" charset="-78"/>
              <a:cs typeface="Jameel Noori Nastaleeq" panose="02000503000000020004" pitchFamily="2" charset="-78"/>
            </a:endParaRPr>
          </a:p>
        </p:txBody>
      </p:sp>
      <p:graphicFrame>
        <p:nvGraphicFramePr>
          <p:cNvPr id="10" name="Diagram 9"/>
          <p:cNvGraphicFramePr/>
          <p:nvPr>
            <p:extLst>
              <p:ext uri="{D42A27DB-BD31-4B8C-83A1-F6EECF244321}">
                <p14:modId xmlns:p14="http://schemas.microsoft.com/office/powerpoint/2010/main" val="215181970"/>
              </p:ext>
            </p:extLst>
          </p:nvPr>
        </p:nvGraphicFramePr>
        <p:xfrm>
          <a:off x="-146304" y="0"/>
          <a:ext cx="12338304"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720710" y="3352747"/>
            <a:ext cx="5470423" cy="1818269"/>
            <a:chOff x="962114" y="5071466"/>
            <a:chExt cx="6376647" cy="2274302"/>
          </a:xfrm>
          <a:solidFill>
            <a:srgbClr val="0070C0"/>
          </a:solidFill>
        </p:grpSpPr>
        <p:sp>
          <p:nvSpPr>
            <p:cNvPr id="8" name="Chevron 7"/>
            <p:cNvSpPr/>
            <p:nvPr/>
          </p:nvSpPr>
          <p:spPr>
            <a:xfrm rot="10800000">
              <a:off x="962114" y="5092033"/>
              <a:ext cx="6376647" cy="2253735"/>
            </a:xfrm>
            <a:prstGeom prst="chevron">
              <a:avLst/>
            </a:prstGeom>
            <a:grpFill/>
          </p:spPr>
          <p:style>
            <a:lnRef idx="2">
              <a:schemeClr val="accent3">
                <a:tint val="40000"/>
                <a:alpha val="90000"/>
                <a:hueOff val="-17063690"/>
                <a:satOff val="19452"/>
                <a:lumOff val="1327"/>
                <a:alphaOff val="0"/>
              </a:schemeClr>
            </a:lnRef>
            <a:fillRef idx="1">
              <a:scrgbClr r="0" g="0" b="0"/>
            </a:fillRef>
            <a:effectRef idx="0">
              <a:schemeClr val="accent3">
                <a:tint val="40000"/>
                <a:alpha val="90000"/>
                <a:hueOff val="-17063690"/>
                <a:satOff val="19452"/>
                <a:lumOff val="1327"/>
                <a:alphaOff val="0"/>
              </a:schemeClr>
            </a:effectRef>
            <a:fontRef idx="minor">
              <a:schemeClr val="dk1">
                <a:hueOff val="0"/>
                <a:satOff val="0"/>
                <a:lumOff val="0"/>
                <a:alphaOff val="0"/>
              </a:schemeClr>
            </a:fontRef>
          </p:style>
        </p:sp>
        <p:sp>
          <p:nvSpPr>
            <p:cNvPr id="9" name="Chevron 4"/>
            <p:cNvSpPr txBox="1"/>
            <p:nvPr/>
          </p:nvSpPr>
          <p:spPr>
            <a:xfrm>
              <a:off x="2179046" y="5071466"/>
              <a:ext cx="4122912" cy="225373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31115" rIns="62230" bIns="31115" numCol="1" spcCol="1270" anchor="ctr" anchorCtr="0">
              <a:noAutofit/>
            </a:bodyPr>
            <a:lstStyle/>
            <a:p>
              <a:pPr lvl="0" algn="ctr" defTabSz="2178050">
                <a:lnSpc>
                  <a:spcPct val="90000"/>
                </a:lnSpc>
                <a:spcBef>
                  <a:spcPct val="0"/>
                </a:spcBef>
                <a:spcAft>
                  <a:spcPct val="35000"/>
                </a:spcAft>
              </a:pPr>
              <a:r>
                <a:rPr lang="ur-PK" sz="3600" b="1" kern="1200" dirty="0" smtClean="0">
                  <a:solidFill>
                    <a:srgbClr val="FFFF00"/>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آزمائشوں کے ذریعے ایمان کا مضبوط ہوتاہے</a:t>
              </a:r>
              <a:endParaRPr lang="en-US" sz="3600" b="1" kern="1200" dirty="0">
                <a:solidFill>
                  <a:srgbClr val="FFFF00"/>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grpSp>
      <p:sp>
        <p:nvSpPr>
          <p:cNvPr id="2" name="Rectangle 1"/>
          <p:cNvSpPr/>
          <p:nvPr/>
        </p:nvSpPr>
        <p:spPr>
          <a:xfrm>
            <a:off x="5985163" y="5378004"/>
            <a:ext cx="3870037" cy="1077218"/>
          </a:xfrm>
          <a:prstGeom prst="rect">
            <a:avLst/>
          </a:prstGeom>
        </p:spPr>
        <p:txBody>
          <a:bodyPr wrap="square">
            <a:spAutoFit/>
          </a:bodyPr>
          <a:lstStyle/>
          <a:p>
            <a:pPr lvl="0" algn="ctr" rtl="1"/>
            <a:r>
              <a:rPr lang="ur-PK" sz="3200" b="1" kern="0" dirty="0" smtClean="0">
                <a:solidFill>
                  <a:prstClr val="black"/>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جھاگ اُڑ جاتا ہے</a:t>
            </a:r>
          </a:p>
          <a:p>
            <a:pPr lvl="0" algn="ctr" rtl="1"/>
            <a:r>
              <a:rPr lang="ur-PK" sz="3200" b="1" kern="0" dirty="0" smtClean="0">
                <a:solidFill>
                  <a:prstClr val="black"/>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فائدہ مند چیز ٹھہرجاتی ہے  </a:t>
            </a:r>
            <a:endParaRPr lang="en-US" sz="3200" b="1" kern="0" dirty="0">
              <a:solidFill>
                <a:sysClr val="windowText" lastClr="000000"/>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8"/>
          <a:stretch>
            <a:fillRect/>
          </a:stretch>
        </p:blipFill>
        <p:spPr>
          <a:xfrm>
            <a:off x="-92363" y="6226656"/>
            <a:ext cx="1303033" cy="718713"/>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7123213"/>
          </a:xfrm>
          <a:prstGeom prst="rect">
            <a:avLst/>
          </a:prstGeom>
        </p:spPr>
      </p:pic>
    </p:spTree>
    <p:extLst>
      <p:ext uri="{BB962C8B-B14F-4D97-AF65-F5344CB8AC3E}">
        <p14:creationId xmlns:p14="http://schemas.microsoft.com/office/powerpoint/2010/main" val="3294052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5878347"/>
            <a:ext cx="12192000" cy="1107996"/>
          </a:xfrm>
          <a:prstGeom prst="rect">
            <a:avLst/>
          </a:prstGeom>
          <a:solidFill>
            <a:srgbClr val="ABADBA"/>
          </a:solidFill>
          <a:ln w="28575">
            <a:solidFill>
              <a:srgbClr val="11286C"/>
            </a:solidFill>
          </a:ln>
        </p:spPr>
        <p:txBody>
          <a:bodyPr wrap="square">
            <a:spAutoFit/>
          </a:bodyPr>
          <a:lstStyle/>
          <a:p>
            <a:pPr algn="ctr" rtl="1"/>
            <a:endParaRPr lang="en-US" sz="6600" b="1" dirty="0">
              <a:solidFill>
                <a:srgbClr val="11286C"/>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34192606"/>
              </p:ext>
            </p:extLst>
          </p:nvPr>
        </p:nvGraphicFramePr>
        <p:xfrm>
          <a:off x="-83127" y="1642801"/>
          <a:ext cx="12192000" cy="3760472"/>
        </p:xfrm>
        <a:graphic>
          <a:graphicData uri="http://schemas.openxmlformats.org/drawingml/2006/table">
            <a:tbl>
              <a:tblPr firstRow="1" bandRow="1">
                <a:tableStyleId>{5C22544A-7EE6-4342-B048-85BDC9FD1C3A}</a:tableStyleId>
              </a:tblPr>
              <a:tblGrid>
                <a:gridCol w="5948218">
                  <a:extLst>
                    <a:ext uri="{9D8B030D-6E8A-4147-A177-3AD203B41FA5}">
                      <a16:colId xmlns:a16="http://schemas.microsoft.com/office/drawing/2014/main" xmlns="" val="1925401294"/>
                    </a:ext>
                  </a:extLst>
                </a:gridCol>
                <a:gridCol w="6243782">
                  <a:extLst>
                    <a:ext uri="{9D8B030D-6E8A-4147-A177-3AD203B41FA5}">
                      <a16:colId xmlns:a16="http://schemas.microsoft.com/office/drawing/2014/main" xmlns="" val="3488146690"/>
                    </a:ext>
                  </a:extLst>
                </a:gridCol>
              </a:tblGrid>
              <a:tr h="1034474">
                <a:tc>
                  <a:txBody>
                    <a:bodyPr/>
                    <a:lstStyle/>
                    <a:p>
                      <a:pPr marL="0" indent="0" algn="ctr" rtl="1">
                        <a:buFont typeface="Wingdings" panose="05000000000000000000" pitchFamily="2" charset="2"/>
                        <a:buNone/>
                      </a:pPr>
                      <a:endParaRPr lang="en-US" sz="4400" b="1" kern="1200" cap="none" spc="0" dirty="0">
                        <a:ln>
                          <a:noFill/>
                        </a:ln>
                        <a:solidFill>
                          <a:schemeClr val="bg1"/>
                        </a:solidFill>
                        <a:effectLst>
                          <a:outerShdw blurRad="38100" dist="38100" dir="2700000" algn="tl">
                            <a:srgbClr val="000000">
                              <a:alpha val="43137"/>
                            </a:srgbClr>
                          </a:outerShdw>
                        </a:effectLst>
                        <a:latin typeface="Jameel Noori Nastaleeq" panose="02000503000000020004" pitchFamily="2" charset="-78"/>
                        <a:ea typeface="+mn-ea"/>
                        <a:cs typeface="Jameel Noori Nastaleeq" panose="02000503000000020004" pitchFamily="2" charset="-78"/>
                      </a:endParaRPr>
                    </a:p>
                  </a:txBody>
                  <a:tcPr>
                    <a:solidFill>
                      <a:srgbClr val="779FB3"/>
                    </a:solidFill>
                  </a:tcPr>
                </a:tc>
                <a:tc>
                  <a:txBody>
                    <a:bodyPr/>
                    <a:lstStyle/>
                    <a:p>
                      <a:pPr algn="ctr" rtl="1"/>
                      <a:endParaRPr lang="en-US" sz="4400" b="1" cap="none" spc="0" dirty="0">
                        <a:ln>
                          <a:noFill/>
                        </a:ln>
                        <a:solidFill>
                          <a:schemeClr val="bg1"/>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a:txBody>
                  <a:tcPr>
                    <a:solidFill>
                      <a:srgbClr val="779FB3"/>
                    </a:solidFill>
                  </a:tcPr>
                </a:tc>
                <a:extLst>
                  <a:ext uri="{0D108BD9-81ED-4DB2-BD59-A6C34878D82A}">
                    <a16:rowId xmlns:a16="http://schemas.microsoft.com/office/drawing/2014/main" xmlns="" val="3330713749"/>
                  </a:ext>
                </a:extLst>
              </a:tr>
              <a:tr h="1254435">
                <a:tc>
                  <a:txBody>
                    <a:bodyPr/>
                    <a:lstStyle/>
                    <a:p>
                      <a:pPr marL="0" marR="0" lvl="0" indent="0" algn="ctr"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ur-PK" sz="1800" b="0" i="0" u="none" strike="noStrike" kern="1200" cap="none" spc="0" normalizeH="0" baseline="0" noProof="0" dirty="0" smtClean="0">
                        <a:ln>
                          <a:noFill/>
                        </a:ln>
                        <a:solidFill>
                          <a:prstClr val="white"/>
                        </a:solidFill>
                        <a:effectLst/>
                        <a:uLnTx/>
                        <a:uFillTx/>
                        <a:latin typeface="Jameel Noori Nastaleeq" panose="02000503000000020004" pitchFamily="2" charset="-78"/>
                        <a:ea typeface="+mn-ea"/>
                        <a:cs typeface="Jameel Noori Nastaleeq" panose="02000503000000020004" pitchFamily="2" charset="-78"/>
                      </a:endParaRPr>
                    </a:p>
                  </a:txBody>
                  <a:tcPr>
                    <a:solidFill>
                      <a:srgbClr val="142B6E"/>
                    </a:solidFill>
                  </a:tcPr>
                </a:tc>
                <a:tc>
                  <a:txBody>
                    <a:bodyPr/>
                    <a:lstStyle/>
                    <a:p>
                      <a:pPr algn="ctr" rtl="1"/>
                      <a:endParaRPr lang="ur-PK" sz="1600" b="0" cap="none" spc="0" dirty="0" smtClean="0">
                        <a:ln>
                          <a:noFill/>
                        </a:ln>
                        <a:solidFill>
                          <a:schemeClr val="bg1"/>
                        </a:solidFill>
                        <a:effectLst/>
                        <a:latin typeface="Jameel Noori Nastaleeq" panose="02000503000000020004" pitchFamily="2" charset="-78"/>
                        <a:cs typeface="Jameel Noori Nastaleeq" panose="02000503000000020004" pitchFamily="2" charset="-78"/>
                      </a:endParaRPr>
                    </a:p>
                  </a:txBody>
                  <a:tcPr>
                    <a:solidFill>
                      <a:srgbClr val="142B6E"/>
                    </a:solidFill>
                  </a:tcPr>
                </a:tc>
                <a:extLst>
                  <a:ext uri="{0D108BD9-81ED-4DB2-BD59-A6C34878D82A}">
                    <a16:rowId xmlns:a16="http://schemas.microsoft.com/office/drawing/2014/main" xmlns="" val="2520277631"/>
                  </a:ext>
                </a:extLst>
              </a:tr>
              <a:tr h="147156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Jameel Noori Nastaleeq" panose="02000503000000020004" pitchFamily="2" charset="-78"/>
                        <a:ea typeface="+mn-ea"/>
                        <a:cs typeface="Jameel Noori Nastaleeq" panose="02000503000000020004" pitchFamily="2" charset="-78"/>
                      </a:endParaRPr>
                    </a:p>
                  </a:txBody>
                  <a:tcPr>
                    <a:solidFill>
                      <a:srgbClr val="779FB3"/>
                    </a:solidFill>
                  </a:tcPr>
                </a:tc>
                <a:tc>
                  <a:txBody>
                    <a:bodyPr/>
                    <a:lstStyle/>
                    <a:p>
                      <a:pPr algn="ctr" rtl="1"/>
                      <a:endParaRPr lang="ur-PK" sz="1600" b="0" cap="none" spc="0" dirty="0" smtClean="0">
                        <a:ln>
                          <a:noFill/>
                        </a:ln>
                        <a:solidFill>
                          <a:schemeClr val="bg1"/>
                        </a:solidFill>
                        <a:effectLst/>
                        <a:latin typeface="Jameel Noori Nastaleeq" panose="02000503000000020004" pitchFamily="2" charset="-78"/>
                        <a:cs typeface="Jameel Noori Nastaleeq" panose="02000503000000020004" pitchFamily="2" charset="-78"/>
                      </a:endParaRPr>
                    </a:p>
                  </a:txBody>
                  <a:tcPr>
                    <a:solidFill>
                      <a:srgbClr val="779FB3"/>
                    </a:solidFill>
                  </a:tcPr>
                </a:tc>
                <a:extLst>
                  <a:ext uri="{0D108BD9-81ED-4DB2-BD59-A6C34878D82A}">
                    <a16:rowId xmlns:a16="http://schemas.microsoft.com/office/drawing/2014/main" xmlns="" val="4186384488"/>
                  </a:ext>
                </a:extLst>
              </a:tr>
            </a:tbl>
          </a:graphicData>
        </a:graphic>
      </p:graphicFrame>
      <p:pic>
        <p:nvPicPr>
          <p:cNvPr id="5" name="Picture 4"/>
          <p:cNvPicPr>
            <a:picLocks noChangeAspect="1"/>
          </p:cNvPicPr>
          <p:nvPr/>
        </p:nvPicPr>
        <p:blipFill>
          <a:blip r:embed="rId3"/>
          <a:stretch>
            <a:fillRect/>
          </a:stretch>
        </p:blipFill>
        <p:spPr>
          <a:xfrm>
            <a:off x="3247429" y="229018"/>
            <a:ext cx="6011177" cy="1005927"/>
          </a:xfrm>
          <a:prstGeom prst="rect">
            <a:avLst/>
          </a:prstGeom>
        </p:spPr>
      </p:pic>
      <p:pic>
        <p:nvPicPr>
          <p:cNvPr id="10" name="Picture 9"/>
          <p:cNvPicPr>
            <a:picLocks noChangeAspect="1"/>
          </p:cNvPicPr>
          <p:nvPr/>
        </p:nvPicPr>
        <p:blipFill>
          <a:blip r:embed="rId4"/>
          <a:stretch>
            <a:fillRect/>
          </a:stretch>
        </p:blipFill>
        <p:spPr>
          <a:xfrm>
            <a:off x="89327" y="6432345"/>
            <a:ext cx="1853345" cy="640135"/>
          </a:xfrm>
          <a:prstGeom prst="rect">
            <a:avLst/>
          </a:prstGeom>
        </p:spPr>
      </p:pic>
      <p:pic>
        <p:nvPicPr>
          <p:cNvPr id="11" name="Picture 10"/>
          <p:cNvPicPr>
            <a:picLocks noChangeAspect="1"/>
          </p:cNvPicPr>
          <p:nvPr/>
        </p:nvPicPr>
        <p:blipFill rotWithShape="1">
          <a:blip r:embed="rId5"/>
          <a:srcRect l="5914" t="13374" r="6132" b="27625"/>
          <a:stretch/>
        </p:blipFill>
        <p:spPr>
          <a:xfrm>
            <a:off x="2152073" y="5896452"/>
            <a:ext cx="7555346" cy="1089891"/>
          </a:xfrm>
          <a:prstGeom prst="rect">
            <a:avLst/>
          </a:prstGeom>
        </p:spPr>
      </p:pic>
      <p:pic>
        <p:nvPicPr>
          <p:cNvPr id="12" name="Picture 11"/>
          <p:cNvPicPr>
            <a:picLocks noChangeAspect="1"/>
          </p:cNvPicPr>
          <p:nvPr/>
        </p:nvPicPr>
        <p:blipFill>
          <a:blip r:embed="rId6"/>
          <a:stretch>
            <a:fillRect/>
          </a:stretch>
        </p:blipFill>
        <p:spPr>
          <a:xfrm>
            <a:off x="-156432" y="2812152"/>
            <a:ext cx="5651482" cy="1012024"/>
          </a:xfrm>
          <a:prstGeom prst="rect">
            <a:avLst/>
          </a:prstGeom>
        </p:spPr>
      </p:pic>
      <p:pic>
        <p:nvPicPr>
          <p:cNvPr id="13" name="Picture 12"/>
          <p:cNvPicPr>
            <a:picLocks noChangeAspect="1"/>
          </p:cNvPicPr>
          <p:nvPr/>
        </p:nvPicPr>
        <p:blipFill>
          <a:blip r:embed="rId7"/>
          <a:stretch>
            <a:fillRect/>
          </a:stretch>
        </p:blipFill>
        <p:spPr>
          <a:xfrm>
            <a:off x="6253017" y="2812152"/>
            <a:ext cx="4529721" cy="1231499"/>
          </a:xfrm>
          <a:prstGeom prst="rect">
            <a:avLst/>
          </a:prstGeom>
        </p:spPr>
      </p:pic>
      <p:pic>
        <p:nvPicPr>
          <p:cNvPr id="14" name="Picture 13"/>
          <p:cNvPicPr>
            <a:picLocks noChangeAspect="1"/>
          </p:cNvPicPr>
          <p:nvPr/>
        </p:nvPicPr>
        <p:blipFill>
          <a:blip r:embed="rId8"/>
          <a:stretch>
            <a:fillRect/>
          </a:stretch>
        </p:blipFill>
        <p:spPr>
          <a:xfrm>
            <a:off x="6253017" y="4022046"/>
            <a:ext cx="5432007" cy="1231499"/>
          </a:xfrm>
          <a:prstGeom prst="rect">
            <a:avLst/>
          </a:prstGeom>
        </p:spPr>
      </p:pic>
      <p:pic>
        <p:nvPicPr>
          <p:cNvPr id="15" name="Picture 14"/>
          <p:cNvPicPr>
            <a:picLocks noChangeAspect="1"/>
          </p:cNvPicPr>
          <p:nvPr/>
        </p:nvPicPr>
        <p:blipFill>
          <a:blip r:embed="rId9"/>
          <a:stretch>
            <a:fillRect/>
          </a:stretch>
        </p:blipFill>
        <p:spPr>
          <a:xfrm>
            <a:off x="-300257" y="3863837"/>
            <a:ext cx="6017274" cy="1737511"/>
          </a:xfrm>
          <a:prstGeom prst="rect">
            <a:avLst/>
          </a:prstGeom>
        </p:spPr>
      </p:pic>
      <p:pic>
        <p:nvPicPr>
          <p:cNvPr id="16" name="Picture 15"/>
          <p:cNvPicPr>
            <a:picLocks noChangeAspect="1"/>
          </p:cNvPicPr>
          <p:nvPr/>
        </p:nvPicPr>
        <p:blipFill>
          <a:blip r:embed="rId10"/>
          <a:stretch>
            <a:fillRect/>
          </a:stretch>
        </p:blipFill>
        <p:spPr>
          <a:xfrm>
            <a:off x="5833337" y="1527137"/>
            <a:ext cx="5956308" cy="1231499"/>
          </a:xfrm>
          <a:prstGeom prst="rect">
            <a:avLst/>
          </a:prstGeom>
        </p:spPr>
      </p:pic>
      <p:pic>
        <p:nvPicPr>
          <p:cNvPr id="17" name="Picture 16"/>
          <p:cNvPicPr>
            <a:picLocks noChangeAspect="1"/>
          </p:cNvPicPr>
          <p:nvPr/>
        </p:nvPicPr>
        <p:blipFill>
          <a:blip r:embed="rId11"/>
          <a:stretch>
            <a:fillRect/>
          </a:stretch>
        </p:blipFill>
        <p:spPr>
          <a:xfrm>
            <a:off x="278371" y="1527136"/>
            <a:ext cx="4560203" cy="1231499"/>
          </a:xfrm>
          <a:prstGeom prst="rect">
            <a:avLst/>
          </a:prstGeom>
        </p:spPr>
      </p:pic>
    </p:spTree>
    <p:extLst>
      <p:ext uri="{BB962C8B-B14F-4D97-AF65-F5344CB8AC3E}">
        <p14:creationId xmlns:p14="http://schemas.microsoft.com/office/powerpoint/2010/main" val="27062231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par>
                                <p:cTn id="42" presetID="16" presetClass="entr" presetSubtype="21"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71202627"/>
              </p:ext>
            </p:extLst>
          </p:nvPr>
        </p:nvGraphicFramePr>
        <p:xfrm>
          <a:off x="0" y="1791855"/>
          <a:ext cx="12192000" cy="46450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xmlns="" val="1925401294"/>
                    </a:ext>
                  </a:extLst>
                </a:gridCol>
                <a:gridCol w="6096000">
                  <a:extLst>
                    <a:ext uri="{9D8B030D-6E8A-4147-A177-3AD203B41FA5}">
                      <a16:colId xmlns:a16="http://schemas.microsoft.com/office/drawing/2014/main" xmlns="" val="3488146690"/>
                    </a:ext>
                  </a:extLst>
                </a:gridCol>
              </a:tblGrid>
              <a:tr h="663580">
                <a:tc>
                  <a:txBody>
                    <a:bodyPr/>
                    <a:lstStyle/>
                    <a:p>
                      <a:pPr marL="0" indent="0" algn="r" rtl="1">
                        <a:buFontTx/>
                        <a:buNone/>
                      </a:pPr>
                      <a:endParaRPr lang="en-US" sz="3200" b="1" kern="1200" dirty="0">
                        <a:solidFill>
                          <a:schemeClr val="bg1"/>
                        </a:solidFill>
                        <a:effectLst>
                          <a:outerShdw blurRad="38100" dist="38100" dir="2700000" algn="tl">
                            <a:srgbClr val="000000">
                              <a:alpha val="43137"/>
                            </a:srgbClr>
                          </a:outerShdw>
                        </a:effectLst>
                        <a:latin typeface="Jameel Noori Nastaleeq" panose="02000503000000020004" pitchFamily="2" charset="-78"/>
                        <a:ea typeface="+mn-ea"/>
                        <a:cs typeface="Jameel Noori Nastaleeq" panose="02000503000000020004" pitchFamily="2" charset="-78"/>
                      </a:endParaRPr>
                    </a:p>
                  </a:txBody>
                  <a:tcPr>
                    <a:solidFill>
                      <a:srgbClr val="779FB3"/>
                    </a:solidFill>
                  </a:tcPr>
                </a:tc>
                <a:tc>
                  <a:txBody>
                    <a:bodyPr/>
                    <a:lstStyle/>
                    <a:p>
                      <a:pPr>
                        <a:buFontTx/>
                        <a:buNone/>
                      </a:pPr>
                      <a:endParaRPr lang="en-US" sz="1600" b="1" dirty="0">
                        <a:ln>
                          <a:solidFill>
                            <a:srgbClr val="142B6E"/>
                          </a:solidFill>
                        </a:ln>
                        <a:solidFill>
                          <a:srgbClr val="142B6F"/>
                        </a:solidFill>
                        <a:effectLst>
                          <a:outerShdw blurRad="38100" dist="38100" dir="2700000" algn="tl">
                            <a:srgbClr val="000000">
                              <a:alpha val="43137"/>
                            </a:srgbClr>
                          </a:outerShdw>
                        </a:effectLst>
                      </a:endParaRPr>
                    </a:p>
                  </a:txBody>
                  <a:tcPr>
                    <a:solidFill>
                      <a:srgbClr val="779FB3"/>
                    </a:solidFill>
                  </a:tcPr>
                </a:tc>
                <a:extLst>
                  <a:ext uri="{0D108BD9-81ED-4DB2-BD59-A6C34878D82A}">
                    <a16:rowId xmlns:a16="http://schemas.microsoft.com/office/drawing/2014/main" xmlns="" val="3330713749"/>
                  </a:ext>
                </a:extLst>
              </a:tr>
              <a:tr h="663580">
                <a:tc>
                  <a:txBody>
                    <a:bodyPr/>
                    <a:lstStyle/>
                    <a:p>
                      <a:pPr marL="0" indent="0" algn="r" rtl="1">
                        <a:buFontTx/>
                        <a:buNone/>
                      </a:pPr>
                      <a:r>
                        <a:rPr lang="ur-PK" sz="3200" b="1" kern="1200" baseline="0"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mn-ea"/>
                          <a:cs typeface="Jameel Noori Nastaleeq" panose="02000503000000020004" pitchFamily="2" charset="-78"/>
                        </a:rPr>
                        <a:t> </a:t>
                      </a:r>
                      <a:endParaRPr lang="en-US" sz="3200" b="1" kern="1200" dirty="0">
                        <a:solidFill>
                          <a:schemeClr val="bg1"/>
                        </a:solidFill>
                        <a:effectLst>
                          <a:outerShdw blurRad="38100" dist="38100" dir="2700000" algn="tl">
                            <a:srgbClr val="000000">
                              <a:alpha val="43137"/>
                            </a:srgbClr>
                          </a:outerShdw>
                        </a:effectLst>
                        <a:latin typeface="Jameel Noori Nastaleeq" panose="02000503000000020004" pitchFamily="2" charset="-78"/>
                        <a:ea typeface="+mn-ea"/>
                        <a:cs typeface="Jameel Noori Nastaleeq" panose="02000503000000020004" pitchFamily="2" charset="-78"/>
                      </a:endParaRPr>
                    </a:p>
                  </a:txBody>
                  <a:tcPr>
                    <a:solidFill>
                      <a:srgbClr val="142B6E"/>
                    </a:solidFill>
                  </a:tcPr>
                </a:tc>
                <a:tc>
                  <a:txBody>
                    <a:bodyPr/>
                    <a:lstStyle/>
                    <a:p>
                      <a:pPr>
                        <a:buFontTx/>
                        <a:buNone/>
                      </a:pPr>
                      <a:endParaRPr lang="en-US" sz="1600" b="1" dirty="0">
                        <a:ln>
                          <a:solidFill>
                            <a:srgbClr val="142B6E"/>
                          </a:solidFill>
                        </a:ln>
                        <a:solidFill>
                          <a:srgbClr val="142B6F"/>
                        </a:solidFill>
                        <a:effectLst>
                          <a:outerShdw blurRad="38100" dist="38100" dir="2700000" algn="tl">
                            <a:srgbClr val="000000">
                              <a:alpha val="43137"/>
                            </a:srgbClr>
                          </a:outerShdw>
                        </a:effectLst>
                      </a:endParaRPr>
                    </a:p>
                  </a:txBody>
                  <a:tcPr>
                    <a:solidFill>
                      <a:srgbClr val="142B6E"/>
                    </a:solidFill>
                  </a:tcPr>
                </a:tc>
                <a:extLst>
                  <a:ext uri="{0D108BD9-81ED-4DB2-BD59-A6C34878D82A}">
                    <a16:rowId xmlns:a16="http://schemas.microsoft.com/office/drawing/2014/main" xmlns="" val="2520277631"/>
                  </a:ext>
                </a:extLst>
              </a:tr>
              <a:tr h="663580">
                <a:tc>
                  <a:txBody>
                    <a:bodyPr/>
                    <a:lstStyle/>
                    <a:p>
                      <a:pPr marL="0" indent="0" algn="r" rtl="1">
                        <a:buFontTx/>
                        <a:buNone/>
                      </a:pPr>
                      <a:endParaRPr lang="en-US" sz="3200" b="1" kern="1200" dirty="0">
                        <a:solidFill>
                          <a:schemeClr val="bg1"/>
                        </a:solidFill>
                        <a:effectLst>
                          <a:outerShdw blurRad="38100" dist="38100" dir="2700000" algn="tl">
                            <a:srgbClr val="000000">
                              <a:alpha val="43137"/>
                            </a:srgbClr>
                          </a:outerShdw>
                        </a:effectLst>
                        <a:latin typeface="Jameel Noori Nastaleeq" panose="02000503000000020004" pitchFamily="2" charset="-78"/>
                        <a:ea typeface="+mn-ea"/>
                        <a:cs typeface="Jameel Noori Nastaleeq" panose="02000503000000020004" pitchFamily="2" charset="-78"/>
                      </a:endParaRPr>
                    </a:p>
                  </a:txBody>
                  <a:tcPr>
                    <a:solidFill>
                      <a:srgbClr val="779FB3"/>
                    </a:solidFill>
                  </a:tcPr>
                </a:tc>
                <a:tc>
                  <a:txBody>
                    <a:bodyPr/>
                    <a:lstStyle/>
                    <a:p>
                      <a:pPr>
                        <a:buFontTx/>
                        <a:buNone/>
                      </a:pPr>
                      <a:endParaRPr lang="en-US" sz="1600" b="1" dirty="0">
                        <a:ln>
                          <a:solidFill>
                            <a:srgbClr val="142B6E"/>
                          </a:solidFill>
                        </a:ln>
                        <a:solidFill>
                          <a:srgbClr val="142B6F"/>
                        </a:solidFill>
                        <a:effectLst>
                          <a:outerShdw blurRad="38100" dist="38100" dir="2700000" algn="tl">
                            <a:srgbClr val="000000">
                              <a:alpha val="43137"/>
                            </a:srgbClr>
                          </a:outerShdw>
                        </a:effectLst>
                      </a:endParaRPr>
                    </a:p>
                  </a:txBody>
                  <a:tcPr>
                    <a:solidFill>
                      <a:srgbClr val="779FB3"/>
                    </a:solidFill>
                  </a:tcPr>
                </a:tc>
                <a:extLst>
                  <a:ext uri="{0D108BD9-81ED-4DB2-BD59-A6C34878D82A}">
                    <a16:rowId xmlns:a16="http://schemas.microsoft.com/office/drawing/2014/main" xmlns="" val="4186384488"/>
                  </a:ext>
                </a:extLst>
              </a:tr>
              <a:tr h="663580">
                <a:tc>
                  <a:txBody>
                    <a:bodyPr/>
                    <a:lstStyle/>
                    <a:p>
                      <a:pPr marL="0" indent="0" algn="r" rtl="1">
                        <a:buFontTx/>
                        <a:buNone/>
                      </a:pPr>
                      <a:r>
                        <a:rPr lang="ur-PK" sz="3200" b="1" kern="1200"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mn-ea"/>
                          <a:cs typeface="Jameel Noori Nastaleeq" panose="02000503000000020004" pitchFamily="2" charset="-78"/>
                        </a:rPr>
                        <a:t> </a:t>
                      </a:r>
                      <a:endParaRPr lang="en-US" sz="3200" b="1" kern="1200" dirty="0">
                        <a:solidFill>
                          <a:schemeClr val="bg1"/>
                        </a:solidFill>
                        <a:effectLst>
                          <a:outerShdw blurRad="38100" dist="38100" dir="2700000" algn="tl">
                            <a:srgbClr val="000000">
                              <a:alpha val="43137"/>
                            </a:srgbClr>
                          </a:outerShdw>
                        </a:effectLst>
                        <a:latin typeface="Jameel Noori Nastaleeq" panose="02000503000000020004" pitchFamily="2" charset="-78"/>
                        <a:ea typeface="+mn-ea"/>
                        <a:cs typeface="Jameel Noori Nastaleeq" panose="02000503000000020004" pitchFamily="2" charset="-78"/>
                      </a:endParaRPr>
                    </a:p>
                  </a:txBody>
                  <a:tcPr>
                    <a:solidFill>
                      <a:srgbClr val="142B6E"/>
                    </a:solidFill>
                  </a:tcPr>
                </a:tc>
                <a:tc>
                  <a:txBody>
                    <a:bodyPr/>
                    <a:lstStyle/>
                    <a:p>
                      <a:pPr>
                        <a:buFontTx/>
                        <a:buNone/>
                      </a:pPr>
                      <a:endParaRPr lang="en-US" sz="1600" b="1" dirty="0">
                        <a:ln>
                          <a:solidFill>
                            <a:srgbClr val="142B6E"/>
                          </a:solidFill>
                        </a:ln>
                        <a:solidFill>
                          <a:srgbClr val="142B6F"/>
                        </a:solidFill>
                        <a:effectLst>
                          <a:outerShdw blurRad="38100" dist="38100" dir="2700000" algn="tl">
                            <a:srgbClr val="000000">
                              <a:alpha val="43137"/>
                            </a:srgbClr>
                          </a:outerShdw>
                        </a:effectLst>
                      </a:endParaRPr>
                    </a:p>
                  </a:txBody>
                  <a:tcPr>
                    <a:solidFill>
                      <a:srgbClr val="142B6E"/>
                    </a:solidFill>
                  </a:tcPr>
                </a:tc>
                <a:extLst>
                  <a:ext uri="{0D108BD9-81ED-4DB2-BD59-A6C34878D82A}">
                    <a16:rowId xmlns:a16="http://schemas.microsoft.com/office/drawing/2014/main" xmlns="" val="392777268"/>
                  </a:ext>
                </a:extLst>
              </a:tr>
              <a:tr h="663580">
                <a:tc>
                  <a:txBody>
                    <a:bodyPr/>
                    <a:lstStyle/>
                    <a:p>
                      <a:pPr marL="0" indent="0" algn="r" rtl="1">
                        <a:buFontTx/>
                        <a:buNone/>
                      </a:pPr>
                      <a:r>
                        <a:rPr lang="ur-PK" sz="3200" b="1" kern="1200"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mn-ea"/>
                          <a:cs typeface="Jameel Noori Nastaleeq" panose="02000503000000020004" pitchFamily="2" charset="-78"/>
                        </a:rPr>
                        <a:t> </a:t>
                      </a:r>
                      <a:endParaRPr lang="en-US" sz="3200" b="1" kern="1200" dirty="0">
                        <a:solidFill>
                          <a:schemeClr val="bg1"/>
                        </a:solidFill>
                        <a:effectLst>
                          <a:outerShdw blurRad="38100" dist="38100" dir="2700000" algn="tl">
                            <a:srgbClr val="000000">
                              <a:alpha val="43137"/>
                            </a:srgbClr>
                          </a:outerShdw>
                        </a:effectLst>
                        <a:latin typeface="Jameel Noori Nastaleeq" panose="02000503000000020004" pitchFamily="2" charset="-78"/>
                        <a:ea typeface="+mn-ea"/>
                        <a:cs typeface="Jameel Noori Nastaleeq" panose="02000503000000020004" pitchFamily="2" charset="-78"/>
                      </a:endParaRPr>
                    </a:p>
                  </a:txBody>
                  <a:tcPr>
                    <a:solidFill>
                      <a:srgbClr val="779FB3"/>
                    </a:solidFill>
                  </a:tcPr>
                </a:tc>
                <a:tc>
                  <a:txBody>
                    <a:bodyPr/>
                    <a:lstStyle/>
                    <a:p>
                      <a:pPr>
                        <a:buFontTx/>
                        <a:buNone/>
                      </a:pPr>
                      <a:endParaRPr lang="en-US" sz="1600" b="1" dirty="0">
                        <a:ln>
                          <a:solidFill>
                            <a:srgbClr val="142B6E"/>
                          </a:solidFill>
                        </a:ln>
                        <a:solidFill>
                          <a:srgbClr val="142B6F"/>
                        </a:solidFill>
                        <a:effectLst>
                          <a:outerShdw blurRad="38100" dist="38100" dir="2700000" algn="tl">
                            <a:srgbClr val="000000">
                              <a:alpha val="43137"/>
                            </a:srgbClr>
                          </a:outerShdw>
                        </a:effectLst>
                      </a:endParaRPr>
                    </a:p>
                  </a:txBody>
                  <a:tcPr>
                    <a:solidFill>
                      <a:srgbClr val="779FB3"/>
                    </a:solidFill>
                  </a:tcPr>
                </a:tc>
                <a:extLst>
                  <a:ext uri="{0D108BD9-81ED-4DB2-BD59-A6C34878D82A}">
                    <a16:rowId xmlns:a16="http://schemas.microsoft.com/office/drawing/2014/main" xmlns="" val="3461327640"/>
                  </a:ext>
                </a:extLst>
              </a:tr>
              <a:tr h="66358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US" sz="3200" b="1" kern="1200"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mn-ea"/>
                        <a:cs typeface="Jameel Noori Nastaleeq" panose="02000503000000020004" pitchFamily="2" charset="-78"/>
                      </a:endParaRPr>
                    </a:p>
                  </a:txBody>
                  <a:tcPr>
                    <a:solidFill>
                      <a:srgbClr val="142B6E"/>
                    </a:solidFill>
                  </a:tcPr>
                </a:tc>
                <a:tc>
                  <a:txBody>
                    <a:bodyPr/>
                    <a:lstStyle/>
                    <a:p>
                      <a:pPr>
                        <a:buFontTx/>
                        <a:buNone/>
                      </a:pPr>
                      <a:endParaRPr lang="en-US" sz="1600" b="1" dirty="0">
                        <a:ln>
                          <a:solidFill>
                            <a:srgbClr val="142B6E"/>
                          </a:solidFill>
                        </a:ln>
                        <a:solidFill>
                          <a:srgbClr val="142B6F"/>
                        </a:solidFill>
                        <a:effectLst>
                          <a:outerShdw blurRad="38100" dist="38100" dir="2700000" algn="tl">
                            <a:srgbClr val="000000">
                              <a:alpha val="43137"/>
                            </a:srgbClr>
                          </a:outerShdw>
                        </a:effectLst>
                      </a:endParaRPr>
                    </a:p>
                  </a:txBody>
                  <a:tcPr>
                    <a:solidFill>
                      <a:srgbClr val="142B6E"/>
                    </a:solidFill>
                  </a:tcPr>
                </a:tc>
                <a:extLst>
                  <a:ext uri="{0D108BD9-81ED-4DB2-BD59-A6C34878D82A}">
                    <a16:rowId xmlns:a16="http://schemas.microsoft.com/office/drawing/2014/main" xmlns="" val="4130010803"/>
                  </a:ext>
                </a:extLst>
              </a:tr>
              <a:tr h="663580">
                <a:tc>
                  <a:txBody>
                    <a:bodyPr/>
                    <a:lstStyle/>
                    <a:p>
                      <a:pPr marL="0" indent="0" algn="r" rtl="1">
                        <a:buFontTx/>
                        <a:buNone/>
                      </a:pPr>
                      <a:endParaRPr lang="en-US" sz="3200" b="1" kern="1200" dirty="0">
                        <a:solidFill>
                          <a:schemeClr val="bg1"/>
                        </a:solidFill>
                        <a:effectLst>
                          <a:outerShdw blurRad="38100" dist="38100" dir="2700000" algn="tl">
                            <a:srgbClr val="000000">
                              <a:alpha val="43137"/>
                            </a:srgbClr>
                          </a:outerShdw>
                        </a:effectLst>
                        <a:latin typeface="Jameel Noori Nastaleeq" panose="02000503000000020004" pitchFamily="2" charset="-78"/>
                        <a:ea typeface="+mn-ea"/>
                        <a:cs typeface="Jameel Noori Nastaleeq" panose="02000503000000020004" pitchFamily="2" charset="-78"/>
                      </a:endParaRPr>
                    </a:p>
                  </a:txBody>
                  <a:tcPr>
                    <a:solidFill>
                      <a:srgbClr val="779FB3"/>
                    </a:solidFill>
                  </a:tcPr>
                </a:tc>
                <a:tc>
                  <a:txBody>
                    <a:bodyPr/>
                    <a:lstStyle/>
                    <a:p>
                      <a:pPr>
                        <a:buFontTx/>
                        <a:buNone/>
                      </a:pPr>
                      <a:endParaRPr lang="en-US" sz="1600" b="1" dirty="0">
                        <a:ln>
                          <a:solidFill>
                            <a:srgbClr val="142B6E"/>
                          </a:solidFill>
                        </a:ln>
                        <a:solidFill>
                          <a:srgbClr val="142B6F"/>
                        </a:solidFill>
                        <a:effectLst>
                          <a:outerShdw blurRad="38100" dist="38100" dir="2700000" algn="tl">
                            <a:srgbClr val="000000">
                              <a:alpha val="43137"/>
                            </a:srgbClr>
                          </a:outerShdw>
                        </a:effectLst>
                      </a:endParaRPr>
                    </a:p>
                  </a:txBody>
                  <a:tcPr>
                    <a:solidFill>
                      <a:srgbClr val="779FB3"/>
                    </a:solidFill>
                  </a:tcPr>
                </a:tc>
                <a:extLst>
                  <a:ext uri="{0D108BD9-81ED-4DB2-BD59-A6C34878D82A}">
                    <a16:rowId xmlns:a16="http://schemas.microsoft.com/office/drawing/2014/main" xmlns="" val="2052379326"/>
                  </a:ext>
                </a:extLst>
              </a:tr>
            </a:tbl>
          </a:graphicData>
        </a:graphic>
      </p:graphicFrame>
      <p:sp>
        <p:nvSpPr>
          <p:cNvPr id="5" name="Title 5"/>
          <p:cNvSpPr txBox="1">
            <a:spLocks/>
          </p:cNvSpPr>
          <p:nvPr/>
        </p:nvSpPr>
        <p:spPr>
          <a:xfrm>
            <a:off x="6963626" y="651499"/>
            <a:ext cx="4821973" cy="1143000"/>
          </a:xfrm>
          <a:prstGeom prst="rect">
            <a:avLst/>
          </a:prstGeom>
          <a:solidFill>
            <a:srgbClr val="C9CBD3"/>
          </a:solidFill>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mj-lt"/>
                <a:ea typeface="+mj-ea"/>
                <a:cs typeface="+mj-cs"/>
              </a:defRPr>
            </a:lvl1pPr>
          </a:lstStyle>
          <a:p>
            <a:pPr rtl="1"/>
            <a:endParaRPr lang="en-US" sz="6000" dirty="0">
              <a:ln w="0"/>
              <a:solidFill>
                <a:srgbClr val="002060"/>
              </a:solidFill>
              <a:effectLst>
                <a:outerShdw blurRad="38100" dist="19050" dir="2700000" algn="tl" rotWithShape="0">
                  <a:schemeClr val="dk1">
                    <a:alpha val="40000"/>
                  </a:schemeClr>
                </a:outerShdw>
              </a:effectLst>
              <a:latin typeface="Jameel Noori Nastaleeq" panose="02000503000000020004" pitchFamily="2" charset="-78"/>
              <a:cs typeface="Jameel Noori Nastaleeq" panose="02000503000000020004" pitchFamily="2" charset="-78"/>
            </a:endParaRPr>
          </a:p>
        </p:txBody>
      </p:sp>
      <p:sp>
        <p:nvSpPr>
          <p:cNvPr id="6" name="Rectangle 5"/>
          <p:cNvSpPr/>
          <p:nvPr/>
        </p:nvSpPr>
        <p:spPr>
          <a:xfrm>
            <a:off x="5634992" y="1903798"/>
            <a:ext cx="6557008" cy="646331"/>
          </a:xfrm>
          <a:prstGeom prst="rect">
            <a:avLst/>
          </a:prstGeom>
        </p:spPr>
        <p:txBody>
          <a:bodyPr wrap="square">
            <a:spAutoFit/>
          </a:bodyPr>
          <a:lstStyle/>
          <a:p>
            <a:pPr marL="342900" lvl="0" indent="-342900" algn="r" rtl="1">
              <a:spcBef>
                <a:spcPct val="20000"/>
              </a:spcBef>
              <a:buFont typeface="Wingdings" panose="05000000000000000000" pitchFamily="2" charset="2"/>
              <a:buChar char="v"/>
            </a:pPr>
            <a:endParaRPr lang="en-US" sz="3600" b="1" dirty="0">
              <a:solidFill>
                <a:schemeClr val="bg1"/>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
        <p:nvSpPr>
          <p:cNvPr id="8" name="Title 5"/>
          <p:cNvSpPr txBox="1">
            <a:spLocks/>
          </p:cNvSpPr>
          <p:nvPr/>
        </p:nvSpPr>
        <p:spPr>
          <a:xfrm>
            <a:off x="644549" y="643882"/>
            <a:ext cx="4821973" cy="1143000"/>
          </a:xfrm>
          <a:prstGeom prst="rect">
            <a:avLst/>
          </a:prstGeom>
          <a:solidFill>
            <a:srgbClr val="C9CBD3"/>
          </a:solidFill>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mj-lt"/>
                <a:ea typeface="+mj-ea"/>
                <a:cs typeface="+mj-cs"/>
              </a:defRPr>
            </a:lvl1pPr>
          </a:lstStyle>
          <a:p>
            <a:pPr rtl="1"/>
            <a:endParaRPr lang="en-US" sz="6000" dirty="0">
              <a:ln w="0"/>
              <a:solidFill>
                <a:schemeClr val="tx1"/>
              </a:solidFill>
              <a:effectLst>
                <a:outerShdw blurRad="38100" dist="19050" dir="2700000" algn="tl" rotWithShape="0">
                  <a:schemeClr val="dk1">
                    <a:alpha val="40000"/>
                  </a:schemeClr>
                </a:outerShdw>
              </a:effectLst>
              <a:latin typeface="Jameel Noori Nastaleeq" panose="02000503000000020004" pitchFamily="2" charset="-78"/>
              <a:cs typeface="Jameel Noori Nastaleeq" panose="02000503000000020004" pitchFamily="2" charset="-78"/>
            </a:endParaRPr>
          </a:p>
        </p:txBody>
      </p:sp>
      <p:sp>
        <p:nvSpPr>
          <p:cNvPr id="3" name="Slide Number Placeholder 2"/>
          <p:cNvSpPr>
            <a:spLocks noGrp="1"/>
          </p:cNvSpPr>
          <p:nvPr>
            <p:ph type="sldNum" sz="quarter" idx="12"/>
          </p:nvPr>
        </p:nvSpPr>
        <p:spPr/>
        <p:txBody>
          <a:bodyPr/>
          <a:lstStyle/>
          <a:p>
            <a:fld id="{C285627F-CA51-4D47-A1D1-8A59E51C302E}" type="slidenum">
              <a:rPr lang="en-US" smtClean="0"/>
              <a:t>14</a:t>
            </a:fld>
            <a:endParaRPr lang="en-US"/>
          </a:p>
        </p:txBody>
      </p:sp>
      <p:pic>
        <p:nvPicPr>
          <p:cNvPr id="9" name="Picture 8"/>
          <p:cNvPicPr>
            <a:picLocks noChangeAspect="1"/>
          </p:cNvPicPr>
          <p:nvPr/>
        </p:nvPicPr>
        <p:blipFill>
          <a:blip r:embed="rId3"/>
          <a:stretch>
            <a:fillRect/>
          </a:stretch>
        </p:blipFill>
        <p:spPr>
          <a:xfrm>
            <a:off x="85245" y="6294719"/>
            <a:ext cx="2267909" cy="853514"/>
          </a:xfrm>
          <a:prstGeom prst="rect">
            <a:avLst/>
          </a:prstGeom>
        </p:spPr>
      </p:pic>
      <p:pic>
        <p:nvPicPr>
          <p:cNvPr id="10" name="Picture 9"/>
          <p:cNvPicPr>
            <a:picLocks noChangeAspect="1"/>
          </p:cNvPicPr>
          <p:nvPr/>
        </p:nvPicPr>
        <p:blipFill>
          <a:blip r:embed="rId4"/>
          <a:stretch>
            <a:fillRect/>
          </a:stretch>
        </p:blipFill>
        <p:spPr>
          <a:xfrm>
            <a:off x="5753059" y="1589064"/>
            <a:ext cx="6706181" cy="4962574"/>
          </a:xfrm>
          <a:prstGeom prst="rect">
            <a:avLst/>
          </a:prstGeom>
        </p:spPr>
      </p:pic>
      <p:pic>
        <p:nvPicPr>
          <p:cNvPr id="7" name="Picture 6"/>
          <p:cNvPicPr>
            <a:picLocks noChangeAspect="1"/>
          </p:cNvPicPr>
          <p:nvPr/>
        </p:nvPicPr>
        <p:blipFill>
          <a:blip r:embed="rId5"/>
          <a:stretch>
            <a:fillRect/>
          </a:stretch>
        </p:blipFill>
        <p:spPr>
          <a:xfrm>
            <a:off x="6550768" y="468495"/>
            <a:ext cx="5157663" cy="1670449"/>
          </a:xfrm>
          <a:prstGeom prst="rect">
            <a:avLst/>
          </a:prstGeom>
        </p:spPr>
      </p:pic>
      <p:pic>
        <p:nvPicPr>
          <p:cNvPr id="11" name="Picture 10"/>
          <p:cNvPicPr>
            <a:picLocks noChangeAspect="1"/>
          </p:cNvPicPr>
          <p:nvPr/>
        </p:nvPicPr>
        <p:blipFill>
          <a:blip r:embed="rId6"/>
          <a:stretch>
            <a:fillRect/>
          </a:stretch>
        </p:blipFill>
        <p:spPr>
          <a:xfrm>
            <a:off x="555074" y="468494"/>
            <a:ext cx="5023539" cy="1670449"/>
          </a:xfrm>
          <a:prstGeom prst="rect">
            <a:avLst/>
          </a:prstGeom>
        </p:spPr>
      </p:pic>
      <p:pic>
        <p:nvPicPr>
          <p:cNvPr id="12" name="Picture 11"/>
          <p:cNvPicPr>
            <a:picLocks noChangeAspect="1"/>
          </p:cNvPicPr>
          <p:nvPr/>
        </p:nvPicPr>
        <p:blipFill>
          <a:blip r:embed="rId7"/>
          <a:stretch>
            <a:fillRect/>
          </a:stretch>
        </p:blipFill>
        <p:spPr>
          <a:xfrm>
            <a:off x="529826" y="1755178"/>
            <a:ext cx="5602710" cy="908383"/>
          </a:xfrm>
          <a:prstGeom prst="rect">
            <a:avLst/>
          </a:prstGeom>
        </p:spPr>
      </p:pic>
      <p:pic>
        <p:nvPicPr>
          <p:cNvPr id="13" name="Picture 12"/>
          <p:cNvPicPr>
            <a:picLocks noChangeAspect="1"/>
          </p:cNvPicPr>
          <p:nvPr/>
        </p:nvPicPr>
        <p:blipFill>
          <a:blip r:embed="rId8"/>
          <a:stretch>
            <a:fillRect/>
          </a:stretch>
        </p:blipFill>
        <p:spPr>
          <a:xfrm>
            <a:off x="1963877" y="2436229"/>
            <a:ext cx="4194412" cy="908383"/>
          </a:xfrm>
          <a:prstGeom prst="rect">
            <a:avLst/>
          </a:prstGeom>
        </p:spPr>
      </p:pic>
      <p:pic>
        <p:nvPicPr>
          <p:cNvPr id="14" name="Picture 13"/>
          <p:cNvPicPr>
            <a:picLocks noChangeAspect="1"/>
          </p:cNvPicPr>
          <p:nvPr/>
        </p:nvPicPr>
        <p:blipFill>
          <a:blip r:embed="rId9"/>
          <a:stretch>
            <a:fillRect/>
          </a:stretch>
        </p:blipFill>
        <p:spPr>
          <a:xfrm>
            <a:off x="1473197" y="3081273"/>
            <a:ext cx="4694327" cy="908383"/>
          </a:xfrm>
          <a:prstGeom prst="rect">
            <a:avLst/>
          </a:prstGeom>
        </p:spPr>
      </p:pic>
      <p:pic>
        <p:nvPicPr>
          <p:cNvPr id="15" name="Picture 14"/>
          <p:cNvPicPr>
            <a:picLocks noChangeAspect="1"/>
          </p:cNvPicPr>
          <p:nvPr/>
        </p:nvPicPr>
        <p:blipFill>
          <a:blip r:embed="rId10"/>
          <a:stretch>
            <a:fillRect/>
          </a:stretch>
        </p:blipFill>
        <p:spPr>
          <a:xfrm>
            <a:off x="1186660" y="3757702"/>
            <a:ext cx="4980864" cy="908383"/>
          </a:xfrm>
          <a:prstGeom prst="rect">
            <a:avLst/>
          </a:prstGeom>
        </p:spPr>
      </p:pic>
      <p:pic>
        <p:nvPicPr>
          <p:cNvPr id="16" name="Picture 15"/>
          <p:cNvPicPr>
            <a:picLocks noChangeAspect="1"/>
          </p:cNvPicPr>
          <p:nvPr/>
        </p:nvPicPr>
        <p:blipFill>
          <a:blip r:embed="rId11"/>
          <a:stretch>
            <a:fillRect/>
          </a:stretch>
        </p:blipFill>
        <p:spPr>
          <a:xfrm>
            <a:off x="1186660" y="4434131"/>
            <a:ext cx="4956478" cy="908383"/>
          </a:xfrm>
          <a:prstGeom prst="rect">
            <a:avLst/>
          </a:prstGeom>
        </p:spPr>
      </p:pic>
      <p:pic>
        <p:nvPicPr>
          <p:cNvPr id="17" name="Picture 16"/>
          <p:cNvPicPr>
            <a:picLocks noChangeAspect="1"/>
          </p:cNvPicPr>
          <p:nvPr/>
        </p:nvPicPr>
        <p:blipFill>
          <a:blip r:embed="rId12"/>
          <a:stretch>
            <a:fillRect/>
          </a:stretch>
        </p:blipFill>
        <p:spPr>
          <a:xfrm>
            <a:off x="205119" y="5110560"/>
            <a:ext cx="5938019" cy="908383"/>
          </a:xfrm>
          <a:prstGeom prst="rect">
            <a:avLst/>
          </a:prstGeom>
        </p:spPr>
      </p:pic>
      <p:pic>
        <p:nvPicPr>
          <p:cNvPr id="18" name="Picture 17"/>
          <p:cNvPicPr>
            <a:picLocks noChangeAspect="1"/>
          </p:cNvPicPr>
          <p:nvPr/>
        </p:nvPicPr>
        <p:blipFill>
          <a:blip r:embed="rId13"/>
          <a:stretch>
            <a:fillRect/>
          </a:stretch>
        </p:blipFill>
        <p:spPr>
          <a:xfrm>
            <a:off x="2148311" y="5702640"/>
            <a:ext cx="4072481" cy="908383"/>
          </a:xfrm>
          <a:prstGeom prst="rect">
            <a:avLst/>
          </a:prstGeom>
        </p:spPr>
      </p:pic>
    </p:spTree>
    <p:extLst>
      <p:ext uri="{BB962C8B-B14F-4D97-AF65-F5344CB8AC3E}">
        <p14:creationId xmlns:p14="http://schemas.microsoft.com/office/powerpoint/2010/main" val="693890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arn(inVertical)">
                                      <p:cBhvr>
                                        <p:cTn id="54" dur="500"/>
                                        <p:tgtEl>
                                          <p:spTgt spid="18"/>
                                        </p:tgtEl>
                                      </p:cBhvr>
                                    </p:animEffect>
                                  </p:childTnLst>
                                </p:cTn>
                              </p:par>
                              <p:par>
                                <p:cTn id="55" presetID="16" presetClass="entr" presetSubtype="21"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inVertic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89856" y="0"/>
            <a:ext cx="11005457" cy="1862048"/>
          </a:xfrm>
          <a:prstGeom prst="rect">
            <a:avLst/>
          </a:prstGeom>
          <a:noFill/>
        </p:spPr>
        <p:txBody>
          <a:bodyPr wrap="square" rtlCol="0">
            <a:spAutoFit/>
          </a:bodyPr>
          <a:lstStyle/>
          <a:p>
            <a:pPr algn="ctr" rtl="1"/>
            <a:endParaRPr lang="en-US" sz="11500" b="1" dirty="0">
              <a:solidFill>
                <a:schemeClr val="bg1"/>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pic>
        <p:nvPicPr>
          <p:cNvPr id="6" name="Picture 5"/>
          <p:cNvPicPr>
            <a:picLocks noChangeAspect="1"/>
          </p:cNvPicPr>
          <p:nvPr/>
        </p:nvPicPr>
        <p:blipFill>
          <a:blip r:embed="rId3"/>
          <a:stretch>
            <a:fillRect/>
          </a:stretch>
        </p:blipFill>
        <p:spPr>
          <a:xfrm>
            <a:off x="2481187" y="270854"/>
            <a:ext cx="7425572" cy="3182388"/>
          </a:xfrm>
          <a:prstGeom prst="rect">
            <a:avLst/>
          </a:prstGeom>
        </p:spPr>
      </p:pic>
      <p:pic>
        <p:nvPicPr>
          <p:cNvPr id="7" name="Picture 6"/>
          <p:cNvPicPr>
            <a:picLocks noChangeAspect="1"/>
          </p:cNvPicPr>
          <p:nvPr/>
        </p:nvPicPr>
        <p:blipFill>
          <a:blip r:embed="rId4"/>
          <a:stretch>
            <a:fillRect/>
          </a:stretch>
        </p:blipFill>
        <p:spPr>
          <a:xfrm>
            <a:off x="0" y="2746960"/>
            <a:ext cx="11686895" cy="3173963"/>
          </a:xfrm>
          <a:prstGeom prst="rect">
            <a:avLst/>
          </a:prstGeom>
        </p:spPr>
      </p:pic>
    </p:spTree>
    <p:extLst>
      <p:ext uri="{BB962C8B-B14F-4D97-AF65-F5344CB8AC3E}">
        <p14:creationId xmlns:p14="http://schemas.microsoft.com/office/powerpoint/2010/main" val="6023387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547" t="27208" r="3060" b="17166"/>
          <a:stretch/>
        </p:blipFill>
        <p:spPr>
          <a:xfrm>
            <a:off x="1184332" y="1744130"/>
            <a:ext cx="9731829" cy="1992086"/>
          </a:xfrm>
          <a:prstGeom prst="rect">
            <a:avLst/>
          </a:prstGeom>
          <a:effectLst>
            <a:glow rad="63500">
              <a:schemeClr val="bg2">
                <a:lumMod val="90000"/>
              </a:schemeClr>
            </a:glow>
          </a:effectLst>
        </p:spPr>
      </p:pic>
      <p:pic>
        <p:nvPicPr>
          <p:cNvPr id="4" name="Picture 3"/>
          <p:cNvPicPr>
            <a:picLocks noChangeAspect="1"/>
          </p:cNvPicPr>
          <p:nvPr/>
        </p:nvPicPr>
        <p:blipFill>
          <a:blip r:embed="rId4"/>
          <a:stretch>
            <a:fillRect/>
          </a:stretch>
        </p:blipFill>
        <p:spPr>
          <a:xfrm>
            <a:off x="1240970" y="0"/>
            <a:ext cx="9675191" cy="1841152"/>
          </a:xfrm>
          <a:prstGeom prst="rect">
            <a:avLst/>
          </a:prstGeom>
        </p:spPr>
      </p:pic>
      <p:pic>
        <p:nvPicPr>
          <p:cNvPr id="5" name="Picture 4"/>
          <p:cNvPicPr>
            <a:picLocks noChangeAspect="1"/>
          </p:cNvPicPr>
          <p:nvPr/>
        </p:nvPicPr>
        <p:blipFill rotWithShape="1">
          <a:blip r:embed="rId5"/>
          <a:srcRect l="4022" t="21448" r="7330" b="30728"/>
          <a:stretch/>
        </p:blipFill>
        <p:spPr>
          <a:xfrm>
            <a:off x="291703" y="4904533"/>
            <a:ext cx="11530183" cy="816111"/>
          </a:xfrm>
          <a:prstGeom prst="rect">
            <a:avLst/>
          </a:prstGeom>
        </p:spPr>
      </p:pic>
      <p:pic>
        <p:nvPicPr>
          <p:cNvPr id="6" name="Picture 5"/>
          <p:cNvPicPr>
            <a:picLocks noChangeAspect="1"/>
          </p:cNvPicPr>
          <p:nvPr/>
        </p:nvPicPr>
        <p:blipFill>
          <a:blip r:embed="rId6"/>
          <a:stretch>
            <a:fillRect/>
          </a:stretch>
        </p:blipFill>
        <p:spPr>
          <a:xfrm>
            <a:off x="-96357" y="5925710"/>
            <a:ext cx="2914141" cy="963251"/>
          </a:xfrm>
          <a:prstGeom prst="rect">
            <a:avLst/>
          </a:prstGeom>
        </p:spPr>
      </p:pic>
    </p:spTree>
    <p:extLst>
      <p:ext uri="{BB962C8B-B14F-4D97-AF65-F5344CB8AC3E}">
        <p14:creationId xmlns:p14="http://schemas.microsoft.com/office/powerpoint/2010/main" val="16534397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720469" y="3247697"/>
            <a:ext cx="4694327" cy="1999661"/>
          </a:xfrm>
          <a:prstGeom prst="rect">
            <a:avLst/>
          </a:prstGeom>
        </p:spPr>
      </p:pic>
      <p:pic>
        <p:nvPicPr>
          <p:cNvPr id="10" name="Picture 9"/>
          <p:cNvPicPr>
            <a:picLocks noChangeAspect="1"/>
          </p:cNvPicPr>
          <p:nvPr/>
        </p:nvPicPr>
        <p:blipFill>
          <a:blip r:embed="rId4"/>
          <a:stretch>
            <a:fillRect/>
          </a:stretch>
        </p:blipFill>
        <p:spPr>
          <a:xfrm>
            <a:off x="1411925" y="4681547"/>
            <a:ext cx="8870449" cy="2334970"/>
          </a:xfrm>
          <a:prstGeom prst="rect">
            <a:avLst/>
          </a:prstGeom>
        </p:spPr>
      </p:pic>
      <p:pic>
        <p:nvPicPr>
          <p:cNvPr id="11" name="Picture 10"/>
          <p:cNvPicPr>
            <a:picLocks noChangeAspect="1"/>
          </p:cNvPicPr>
          <p:nvPr/>
        </p:nvPicPr>
        <p:blipFill>
          <a:blip r:embed="rId5"/>
          <a:stretch>
            <a:fillRect/>
          </a:stretch>
        </p:blipFill>
        <p:spPr>
          <a:xfrm>
            <a:off x="300378" y="6004486"/>
            <a:ext cx="1554615" cy="853514"/>
          </a:xfrm>
          <a:prstGeom prst="rect">
            <a:avLst/>
          </a:prstGeom>
        </p:spPr>
      </p:pic>
      <p:pic>
        <p:nvPicPr>
          <p:cNvPr id="13" name="Picture 12"/>
          <p:cNvPicPr>
            <a:picLocks noChangeAspect="1"/>
          </p:cNvPicPr>
          <p:nvPr/>
        </p:nvPicPr>
        <p:blipFill>
          <a:blip r:embed="rId6"/>
          <a:stretch>
            <a:fillRect/>
          </a:stretch>
        </p:blipFill>
        <p:spPr>
          <a:xfrm>
            <a:off x="300378" y="1412002"/>
            <a:ext cx="11869941" cy="2633700"/>
          </a:xfrm>
          <a:prstGeom prst="rect">
            <a:avLst/>
          </a:prstGeom>
        </p:spPr>
      </p:pic>
      <p:pic>
        <p:nvPicPr>
          <p:cNvPr id="2" name="Picture 1"/>
          <p:cNvPicPr>
            <a:picLocks noChangeAspect="1"/>
          </p:cNvPicPr>
          <p:nvPr/>
        </p:nvPicPr>
        <p:blipFill>
          <a:blip r:embed="rId7"/>
          <a:stretch>
            <a:fillRect/>
          </a:stretch>
        </p:blipFill>
        <p:spPr>
          <a:xfrm>
            <a:off x="1649690" y="-303296"/>
            <a:ext cx="8632684" cy="2658086"/>
          </a:xfrm>
          <a:prstGeom prst="rect">
            <a:avLst/>
          </a:prstGeom>
        </p:spPr>
      </p:pic>
    </p:spTree>
    <p:extLst>
      <p:ext uri="{BB962C8B-B14F-4D97-AF65-F5344CB8AC3E}">
        <p14:creationId xmlns:p14="http://schemas.microsoft.com/office/powerpoint/2010/main" val="3821511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285627F-CA51-4D47-A1D1-8A59E51C302E}" type="slidenum">
              <a:rPr lang="en-US" smtClean="0"/>
              <a:t>18</a:t>
            </a:fld>
            <a:endParaRPr lang="en-US"/>
          </a:p>
        </p:txBody>
      </p:sp>
      <p:pic>
        <p:nvPicPr>
          <p:cNvPr id="10" name="Picture 9"/>
          <p:cNvPicPr>
            <a:picLocks noChangeAspect="1"/>
          </p:cNvPicPr>
          <p:nvPr/>
        </p:nvPicPr>
        <p:blipFill>
          <a:blip r:embed="rId3"/>
          <a:stretch>
            <a:fillRect/>
          </a:stretch>
        </p:blipFill>
        <p:spPr>
          <a:xfrm>
            <a:off x="350625" y="-315950"/>
            <a:ext cx="11650466" cy="2438611"/>
          </a:xfrm>
          <a:prstGeom prst="rect">
            <a:avLst/>
          </a:prstGeom>
        </p:spPr>
      </p:pic>
      <p:pic>
        <p:nvPicPr>
          <p:cNvPr id="11" name="Picture 10"/>
          <p:cNvPicPr>
            <a:picLocks noChangeAspect="1"/>
          </p:cNvPicPr>
          <p:nvPr/>
        </p:nvPicPr>
        <p:blipFill>
          <a:blip r:embed="rId4"/>
          <a:stretch>
            <a:fillRect/>
          </a:stretch>
        </p:blipFill>
        <p:spPr>
          <a:xfrm>
            <a:off x="1138601" y="1586643"/>
            <a:ext cx="8108383" cy="2359356"/>
          </a:xfrm>
          <a:prstGeom prst="rect">
            <a:avLst/>
          </a:prstGeom>
        </p:spPr>
      </p:pic>
      <p:pic>
        <p:nvPicPr>
          <p:cNvPr id="12" name="Picture 11"/>
          <p:cNvPicPr>
            <a:picLocks noChangeAspect="1"/>
          </p:cNvPicPr>
          <p:nvPr/>
        </p:nvPicPr>
        <p:blipFill rotWithShape="1">
          <a:blip r:embed="rId5"/>
          <a:srcRect l="24382" t="15580" r="26311" b="32717"/>
          <a:stretch/>
        </p:blipFill>
        <p:spPr>
          <a:xfrm>
            <a:off x="9333344" y="1786707"/>
            <a:ext cx="1653309" cy="1588655"/>
          </a:xfrm>
          <a:prstGeom prst="rect">
            <a:avLst/>
          </a:prstGeom>
        </p:spPr>
      </p:pic>
      <p:pic>
        <p:nvPicPr>
          <p:cNvPr id="13" name="Picture 12"/>
          <p:cNvPicPr>
            <a:picLocks noChangeAspect="1"/>
          </p:cNvPicPr>
          <p:nvPr/>
        </p:nvPicPr>
        <p:blipFill>
          <a:blip r:embed="rId6"/>
          <a:stretch>
            <a:fillRect/>
          </a:stretch>
        </p:blipFill>
        <p:spPr>
          <a:xfrm>
            <a:off x="230215" y="6128652"/>
            <a:ext cx="2914141" cy="963251"/>
          </a:xfrm>
          <a:prstGeom prst="rect">
            <a:avLst/>
          </a:prstGeom>
        </p:spPr>
      </p:pic>
      <p:pic>
        <p:nvPicPr>
          <p:cNvPr id="14" name="Picture 13"/>
          <p:cNvPicPr>
            <a:picLocks noChangeAspect="1"/>
          </p:cNvPicPr>
          <p:nvPr/>
        </p:nvPicPr>
        <p:blipFill>
          <a:blip r:embed="rId7"/>
          <a:stretch>
            <a:fillRect/>
          </a:stretch>
        </p:blipFill>
        <p:spPr>
          <a:xfrm>
            <a:off x="2222319" y="4064163"/>
            <a:ext cx="7937680" cy="1603387"/>
          </a:xfrm>
          <a:prstGeom prst="rect">
            <a:avLst/>
          </a:prstGeom>
        </p:spPr>
      </p:pic>
      <p:pic>
        <p:nvPicPr>
          <p:cNvPr id="15" name="Picture 14"/>
          <p:cNvPicPr>
            <a:picLocks noChangeAspect="1"/>
          </p:cNvPicPr>
          <p:nvPr/>
        </p:nvPicPr>
        <p:blipFill>
          <a:blip r:embed="rId8"/>
          <a:stretch>
            <a:fillRect/>
          </a:stretch>
        </p:blipFill>
        <p:spPr>
          <a:xfrm>
            <a:off x="1248784" y="5253393"/>
            <a:ext cx="10333616" cy="1450974"/>
          </a:xfrm>
          <a:prstGeom prst="rect">
            <a:avLst/>
          </a:prstGeom>
        </p:spPr>
      </p:pic>
    </p:spTree>
    <p:extLst>
      <p:ext uri="{BB962C8B-B14F-4D97-AF65-F5344CB8AC3E}">
        <p14:creationId xmlns:p14="http://schemas.microsoft.com/office/powerpoint/2010/main" val="35050896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6215747"/>
            <a:ext cx="12192000" cy="646331"/>
          </a:xfrm>
          <a:prstGeom prst="rect">
            <a:avLst/>
          </a:prstGeom>
          <a:solidFill>
            <a:srgbClr val="142B6E"/>
          </a:solidFill>
        </p:spPr>
        <p:txBody>
          <a:bodyPr wrap="square">
            <a:spAutoFit/>
          </a:bodyPr>
          <a:lstStyle/>
          <a:p>
            <a:pPr algn="ctr" rtl="1"/>
            <a:endParaRPr lang="en-US" sz="3600" dirty="0">
              <a:solidFill>
                <a:schemeClr val="bg1"/>
              </a:solidFill>
              <a:latin typeface="Jameel Noori Nastaleeq" panose="02000503000000020004" pitchFamily="2" charset="-78"/>
              <a:cs typeface="Jameel Noori Nastaleeq" panose="02000503000000020004" pitchFamily="2" charset="-78"/>
            </a:endParaRPr>
          </a:p>
        </p:txBody>
      </p:sp>
      <p:pic>
        <p:nvPicPr>
          <p:cNvPr id="10" name="Picture 9"/>
          <p:cNvPicPr>
            <a:picLocks noChangeAspect="1"/>
          </p:cNvPicPr>
          <p:nvPr/>
        </p:nvPicPr>
        <p:blipFill rotWithShape="1">
          <a:blip r:embed="rId3"/>
          <a:srcRect l="29606" t="19177" r="32252" b="44355"/>
          <a:stretch/>
        </p:blipFill>
        <p:spPr>
          <a:xfrm>
            <a:off x="9409780" y="675825"/>
            <a:ext cx="1807544" cy="1817476"/>
          </a:xfrm>
          <a:prstGeom prst="rect">
            <a:avLst/>
          </a:prstGeom>
        </p:spPr>
      </p:pic>
      <p:pic>
        <p:nvPicPr>
          <p:cNvPr id="11" name="Picture 10"/>
          <p:cNvPicPr>
            <a:picLocks noChangeAspect="1"/>
          </p:cNvPicPr>
          <p:nvPr/>
        </p:nvPicPr>
        <p:blipFill rotWithShape="1">
          <a:blip r:embed="rId4"/>
          <a:srcRect l="5819" t="11694" r="13237" b="17099"/>
          <a:stretch/>
        </p:blipFill>
        <p:spPr>
          <a:xfrm>
            <a:off x="1944299" y="1089044"/>
            <a:ext cx="7217228" cy="1404257"/>
          </a:xfrm>
          <a:prstGeom prst="rect">
            <a:avLst/>
          </a:prstGeom>
        </p:spPr>
      </p:pic>
      <p:pic>
        <p:nvPicPr>
          <p:cNvPr id="12" name="Picture 11"/>
          <p:cNvPicPr>
            <a:picLocks noChangeAspect="1"/>
          </p:cNvPicPr>
          <p:nvPr/>
        </p:nvPicPr>
        <p:blipFill rotWithShape="1">
          <a:blip r:embed="rId5"/>
          <a:srcRect l="30777" t="20381" r="18767" b="33786"/>
          <a:stretch/>
        </p:blipFill>
        <p:spPr>
          <a:xfrm>
            <a:off x="9002437" y="3960336"/>
            <a:ext cx="2589881" cy="1744480"/>
          </a:xfrm>
          <a:prstGeom prst="rect">
            <a:avLst/>
          </a:prstGeom>
          <a:effectLst>
            <a:glow rad="63500">
              <a:schemeClr val="accent2">
                <a:satMod val="175000"/>
                <a:alpha val="40000"/>
              </a:schemeClr>
            </a:glow>
          </a:effectLst>
        </p:spPr>
      </p:pic>
      <p:pic>
        <p:nvPicPr>
          <p:cNvPr id="13" name="Picture 12"/>
          <p:cNvPicPr>
            <a:picLocks noChangeAspect="1"/>
          </p:cNvPicPr>
          <p:nvPr/>
        </p:nvPicPr>
        <p:blipFill rotWithShape="1">
          <a:blip r:embed="rId6"/>
          <a:srcRect l="5416" t="8839" r="4135" b="14488"/>
          <a:stretch/>
        </p:blipFill>
        <p:spPr>
          <a:xfrm>
            <a:off x="674914" y="4213473"/>
            <a:ext cx="8088086" cy="1491343"/>
          </a:xfrm>
          <a:prstGeom prst="rect">
            <a:avLst/>
          </a:prstGeom>
        </p:spPr>
      </p:pic>
      <p:pic>
        <p:nvPicPr>
          <p:cNvPr id="14" name="Picture 13"/>
          <p:cNvPicPr>
            <a:picLocks noChangeAspect="1"/>
          </p:cNvPicPr>
          <p:nvPr/>
        </p:nvPicPr>
        <p:blipFill>
          <a:blip r:embed="rId7"/>
          <a:stretch>
            <a:fillRect/>
          </a:stretch>
        </p:blipFill>
        <p:spPr>
          <a:xfrm>
            <a:off x="1764416" y="6138061"/>
            <a:ext cx="8663167" cy="963251"/>
          </a:xfrm>
          <a:prstGeom prst="rect">
            <a:avLst/>
          </a:prstGeom>
        </p:spPr>
      </p:pic>
      <p:pic>
        <p:nvPicPr>
          <p:cNvPr id="15" name="Picture 14"/>
          <p:cNvPicPr>
            <a:picLocks noChangeAspect="1"/>
          </p:cNvPicPr>
          <p:nvPr/>
        </p:nvPicPr>
        <p:blipFill>
          <a:blip r:embed="rId8"/>
          <a:stretch>
            <a:fillRect/>
          </a:stretch>
        </p:blipFill>
        <p:spPr>
          <a:xfrm>
            <a:off x="136169" y="6351440"/>
            <a:ext cx="1383912" cy="536494"/>
          </a:xfrm>
          <a:prstGeom prst="rect">
            <a:avLst/>
          </a:prstGeom>
        </p:spPr>
      </p:pic>
    </p:spTree>
    <p:extLst>
      <p:ext uri="{BB962C8B-B14F-4D97-AF65-F5344CB8AC3E}">
        <p14:creationId xmlns:p14="http://schemas.microsoft.com/office/powerpoint/2010/main" val="3856729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3FE7C51-4E40-46F1-81E9-7C30FDDE5471}" type="datetime1">
              <a:rPr lang="en-US" smtClean="0"/>
              <a:t>3/19/2020</a:t>
            </a:fld>
            <a:endParaRPr lang="en-US"/>
          </a:p>
        </p:txBody>
      </p:sp>
      <p:pic>
        <p:nvPicPr>
          <p:cNvPr id="7" name="Picture 6"/>
          <p:cNvPicPr>
            <a:picLocks noChangeAspect="1"/>
          </p:cNvPicPr>
          <p:nvPr/>
        </p:nvPicPr>
        <p:blipFill>
          <a:blip r:embed="rId3"/>
          <a:stretch>
            <a:fillRect/>
          </a:stretch>
        </p:blipFill>
        <p:spPr>
          <a:xfrm>
            <a:off x="569497" y="493521"/>
            <a:ext cx="11053006" cy="5870957"/>
          </a:xfrm>
          <a:prstGeom prst="rect">
            <a:avLst/>
          </a:prstGeom>
        </p:spPr>
      </p:pic>
    </p:spTree>
    <p:extLst>
      <p:ext uri="{BB962C8B-B14F-4D97-AF65-F5344CB8AC3E}">
        <p14:creationId xmlns:p14="http://schemas.microsoft.com/office/powerpoint/2010/main" val="18281693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95959017"/>
              </p:ext>
            </p:extLst>
          </p:nvPr>
        </p:nvGraphicFramePr>
        <p:xfrm>
          <a:off x="0" y="1973180"/>
          <a:ext cx="12192000" cy="4331367"/>
        </p:xfrm>
        <a:graphic>
          <a:graphicData uri="http://schemas.openxmlformats.org/drawingml/2006/table">
            <a:tbl>
              <a:tblPr firstRow="1" bandRow="1">
                <a:tableStyleId>{BC89EF96-8CEA-46FF-86C4-4CE0E7609802}</a:tableStyleId>
              </a:tblPr>
              <a:tblGrid>
                <a:gridCol w="6291943">
                  <a:extLst>
                    <a:ext uri="{9D8B030D-6E8A-4147-A177-3AD203B41FA5}">
                      <a16:colId xmlns:a16="http://schemas.microsoft.com/office/drawing/2014/main" xmlns="" val="1301936439"/>
                    </a:ext>
                  </a:extLst>
                </a:gridCol>
                <a:gridCol w="5900057">
                  <a:extLst>
                    <a:ext uri="{9D8B030D-6E8A-4147-A177-3AD203B41FA5}">
                      <a16:colId xmlns:a16="http://schemas.microsoft.com/office/drawing/2014/main" xmlns="" val="4046171878"/>
                    </a:ext>
                  </a:extLst>
                </a:gridCol>
              </a:tblGrid>
              <a:tr h="1572018">
                <a:tc>
                  <a:txBody>
                    <a:bodyPr/>
                    <a:lstStyle/>
                    <a:p>
                      <a:pPr algn="r" rtl="1"/>
                      <a:endParaRPr lang="en-US" sz="5400" b="1" dirty="0">
                        <a:solidFill>
                          <a:srgbClr val="FFFF00"/>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a:txBody>
                  <a:tcPr/>
                </a:tc>
                <a:tc>
                  <a:txBody>
                    <a:bodyPr/>
                    <a:lstStyle/>
                    <a:p>
                      <a:pPr algn="ctr" rtl="1"/>
                      <a:endParaRPr lang="en-US" sz="6600" b="1" dirty="0">
                        <a:solidFill>
                          <a:srgbClr val="FFFF00"/>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a:txBody>
                  <a:tcPr/>
                </a:tc>
                <a:extLst>
                  <a:ext uri="{0D108BD9-81ED-4DB2-BD59-A6C34878D82A}">
                    <a16:rowId xmlns:a16="http://schemas.microsoft.com/office/drawing/2014/main" xmlns="" val="137055943"/>
                  </a:ext>
                </a:extLst>
              </a:tr>
              <a:tr h="1304440">
                <a:tc>
                  <a:txBody>
                    <a:bodyPr/>
                    <a:lstStyle/>
                    <a:p>
                      <a:pPr algn="r" rtl="1"/>
                      <a:endParaRPr lang="en-US" sz="4800" b="1" dirty="0">
                        <a:solidFill>
                          <a:srgbClr val="FFFF00"/>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a:txBody>
                  <a:tcPr/>
                </a:tc>
                <a:tc>
                  <a:txBody>
                    <a:bodyPr/>
                    <a:lstStyle/>
                    <a:p>
                      <a:pPr algn="ctr" rtl="1"/>
                      <a:endParaRPr lang="en-US" sz="5400" b="1" dirty="0">
                        <a:solidFill>
                          <a:srgbClr val="FFFF00"/>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a:txBody>
                  <a:tcPr/>
                </a:tc>
                <a:extLst>
                  <a:ext uri="{0D108BD9-81ED-4DB2-BD59-A6C34878D82A}">
                    <a16:rowId xmlns:a16="http://schemas.microsoft.com/office/drawing/2014/main" xmlns="" val="827996559"/>
                  </a:ext>
                </a:extLst>
              </a:tr>
              <a:tr h="1454909">
                <a:tc>
                  <a:txBody>
                    <a:bodyPr/>
                    <a:lstStyle/>
                    <a:p>
                      <a:pPr algn="ctr" rtl="1"/>
                      <a:endParaRPr lang="en-US" sz="5400" b="1" dirty="0">
                        <a:solidFill>
                          <a:srgbClr val="FFFF00"/>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a:txBody>
                  <a:tcPr/>
                </a:tc>
                <a:tc>
                  <a:txBody>
                    <a:bodyPr/>
                    <a:lstStyle/>
                    <a:p>
                      <a:pPr algn="ctr" rtl="1"/>
                      <a:endParaRPr lang="en-US" sz="5400" b="1" dirty="0">
                        <a:solidFill>
                          <a:srgbClr val="FFFF00"/>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a:txBody>
                  <a:tcPr/>
                </a:tc>
                <a:extLst>
                  <a:ext uri="{0D108BD9-81ED-4DB2-BD59-A6C34878D82A}">
                    <a16:rowId xmlns:a16="http://schemas.microsoft.com/office/drawing/2014/main" xmlns="" val="2990041950"/>
                  </a:ext>
                </a:extLst>
              </a:tr>
            </a:tbl>
          </a:graphicData>
        </a:graphic>
      </p:graphicFrame>
      <p:sp>
        <p:nvSpPr>
          <p:cNvPr id="9" name="Rectangle 8"/>
          <p:cNvSpPr/>
          <p:nvPr/>
        </p:nvSpPr>
        <p:spPr>
          <a:xfrm>
            <a:off x="2343589" y="6277303"/>
            <a:ext cx="292068" cy="523220"/>
          </a:xfrm>
          <a:prstGeom prst="rect">
            <a:avLst/>
          </a:prstGeom>
        </p:spPr>
        <p:txBody>
          <a:bodyPr wrap="none">
            <a:spAutoFit/>
          </a:bodyPr>
          <a:lstStyle/>
          <a:p>
            <a:pPr lvl="0" algn="r" rtl="1">
              <a:defRPr/>
            </a:pPr>
            <a:r>
              <a:rPr lang="ur-PK" sz="2800" kern="0" dirty="0" smtClean="0">
                <a:solidFill>
                  <a:prstClr val="white"/>
                </a:solidFill>
                <a:latin typeface="Jameel Noori Nastaleeq" panose="02000503000000020004" pitchFamily="2" charset="-78"/>
                <a:cs typeface="Jameel Noori Nastaleeq" panose="02000503000000020004" pitchFamily="2" charset="-78"/>
              </a:rPr>
              <a:t> </a:t>
            </a:r>
            <a:endParaRPr lang="en-US" sz="1100" kern="0" dirty="0">
              <a:solidFill>
                <a:prstClr val="white"/>
              </a:solidFill>
            </a:endParaRPr>
          </a:p>
        </p:txBody>
      </p:sp>
      <p:sp>
        <p:nvSpPr>
          <p:cNvPr id="6" name="Slide Number Placeholder 5"/>
          <p:cNvSpPr>
            <a:spLocks noGrp="1"/>
          </p:cNvSpPr>
          <p:nvPr>
            <p:ph type="sldNum" sz="quarter" idx="12"/>
          </p:nvPr>
        </p:nvSpPr>
        <p:spPr/>
        <p:txBody>
          <a:bodyPr/>
          <a:lstStyle/>
          <a:p>
            <a:fld id="{C285627F-CA51-4D47-A1D1-8A59E51C302E}" type="slidenum">
              <a:rPr lang="en-US" smtClean="0"/>
              <a:t>20</a:t>
            </a:fld>
            <a:endParaRPr lang="en-US"/>
          </a:p>
        </p:txBody>
      </p:sp>
      <p:pic>
        <p:nvPicPr>
          <p:cNvPr id="7" name="Picture 6"/>
          <p:cNvPicPr>
            <a:picLocks noChangeAspect="1"/>
          </p:cNvPicPr>
          <p:nvPr/>
        </p:nvPicPr>
        <p:blipFill>
          <a:blip r:embed="rId3"/>
          <a:stretch>
            <a:fillRect/>
          </a:stretch>
        </p:blipFill>
        <p:spPr>
          <a:xfrm>
            <a:off x="8196394" y="1883674"/>
            <a:ext cx="2261497" cy="1817596"/>
          </a:xfrm>
          <a:prstGeom prst="rect">
            <a:avLst/>
          </a:prstGeom>
        </p:spPr>
      </p:pic>
      <p:pic>
        <p:nvPicPr>
          <p:cNvPr id="8" name="Picture 7"/>
          <p:cNvPicPr>
            <a:picLocks noChangeAspect="1"/>
          </p:cNvPicPr>
          <p:nvPr/>
        </p:nvPicPr>
        <p:blipFill>
          <a:blip r:embed="rId4"/>
          <a:stretch>
            <a:fillRect/>
          </a:stretch>
        </p:blipFill>
        <p:spPr>
          <a:xfrm>
            <a:off x="6557203" y="3568852"/>
            <a:ext cx="5344106" cy="1355074"/>
          </a:xfrm>
          <a:prstGeom prst="rect">
            <a:avLst/>
          </a:prstGeom>
        </p:spPr>
      </p:pic>
      <p:pic>
        <p:nvPicPr>
          <p:cNvPr id="10" name="Picture 9"/>
          <p:cNvPicPr>
            <a:picLocks noChangeAspect="1"/>
          </p:cNvPicPr>
          <p:nvPr/>
        </p:nvPicPr>
        <p:blipFill>
          <a:blip r:embed="rId5"/>
          <a:stretch>
            <a:fillRect/>
          </a:stretch>
        </p:blipFill>
        <p:spPr>
          <a:xfrm>
            <a:off x="6557203" y="5097009"/>
            <a:ext cx="5118288" cy="1259342"/>
          </a:xfrm>
          <a:prstGeom prst="rect">
            <a:avLst/>
          </a:prstGeom>
        </p:spPr>
      </p:pic>
      <p:pic>
        <p:nvPicPr>
          <p:cNvPr id="11" name="Picture 10"/>
          <p:cNvPicPr>
            <a:picLocks noChangeAspect="1"/>
          </p:cNvPicPr>
          <p:nvPr/>
        </p:nvPicPr>
        <p:blipFill>
          <a:blip r:embed="rId6"/>
          <a:stretch>
            <a:fillRect/>
          </a:stretch>
        </p:blipFill>
        <p:spPr>
          <a:xfrm>
            <a:off x="0" y="1883674"/>
            <a:ext cx="6486706" cy="1518036"/>
          </a:xfrm>
          <a:prstGeom prst="rect">
            <a:avLst/>
          </a:prstGeom>
        </p:spPr>
      </p:pic>
      <p:pic>
        <p:nvPicPr>
          <p:cNvPr id="12" name="Picture 11"/>
          <p:cNvPicPr>
            <a:picLocks noChangeAspect="1"/>
          </p:cNvPicPr>
          <p:nvPr/>
        </p:nvPicPr>
        <p:blipFill>
          <a:blip r:embed="rId7"/>
          <a:stretch>
            <a:fillRect/>
          </a:stretch>
        </p:blipFill>
        <p:spPr>
          <a:xfrm>
            <a:off x="-554784" y="3614540"/>
            <a:ext cx="7041490" cy="1341236"/>
          </a:xfrm>
          <a:prstGeom prst="rect">
            <a:avLst/>
          </a:prstGeom>
        </p:spPr>
      </p:pic>
      <p:pic>
        <p:nvPicPr>
          <p:cNvPr id="13" name="Picture 12"/>
          <p:cNvPicPr>
            <a:picLocks noChangeAspect="1"/>
          </p:cNvPicPr>
          <p:nvPr/>
        </p:nvPicPr>
        <p:blipFill>
          <a:blip r:embed="rId8"/>
          <a:stretch>
            <a:fillRect/>
          </a:stretch>
        </p:blipFill>
        <p:spPr>
          <a:xfrm>
            <a:off x="1072939" y="5007238"/>
            <a:ext cx="3346661" cy="1326941"/>
          </a:xfrm>
          <a:prstGeom prst="rect">
            <a:avLst/>
          </a:prstGeom>
        </p:spPr>
      </p:pic>
      <p:pic>
        <p:nvPicPr>
          <p:cNvPr id="16" name="Picture 15"/>
          <p:cNvPicPr>
            <a:picLocks noChangeAspect="1"/>
          </p:cNvPicPr>
          <p:nvPr/>
        </p:nvPicPr>
        <p:blipFill rotWithShape="1">
          <a:blip r:embed="rId9"/>
          <a:srcRect l="19499" t="23845" r="20263" b="37501"/>
          <a:stretch/>
        </p:blipFill>
        <p:spPr>
          <a:xfrm>
            <a:off x="8270147" y="212087"/>
            <a:ext cx="2732315" cy="1230085"/>
          </a:xfrm>
          <a:prstGeom prst="rect">
            <a:avLst/>
          </a:prstGeom>
        </p:spPr>
      </p:pic>
      <p:pic>
        <p:nvPicPr>
          <p:cNvPr id="17" name="Picture 16"/>
          <p:cNvPicPr>
            <a:picLocks noChangeAspect="1"/>
          </p:cNvPicPr>
          <p:nvPr/>
        </p:nvPicPr>
        <p:blipFill rotWithShape="1">
          <a:blip r:embed="rId10"/>
          <a:srcRect l="30876" t="20049" r="18605" b="33424"/>
          <a:stretch/>
        </p:blipFill>
        <p:spPr>
          <a:xfrm>
            <a:off x="1284581" y="255566"/>
            <a:ext cx="2264228" cy="1535511"/>
          </a:xfrm>
          <a:prstGeom prst="rect">
            <a:avLst/>
          </a:prstGeom>
          <a:effectLst>
            <a:glow rad="63500">
              <a:schemeClr val="accent6">
                <a:lumMod val="60000"/>
                <a:lumOff val="40000"/>
              </a:schemeClr>
            </a:glow>
          </a:effectLst>
        </p:spPr>
      </p:pic>
      <p:pic>
        <p:nvPicPr>
          <p:cNvPr id="2" name="Picture 1"/>
          <p:cNvPicPr>
            <a:picLocks noChangeAspect="1"/>
          </p:cNvPicPr>
          <p:nvPr/>
        </p:nvPicPr>
        <p:blipFill>
          <a:blip r:embed="rId11"/>
          <a:stretch>
            <a:fillRect/>
          </a:stretch>
        </p:blipFill>
        <p:spPr>
          <a:xfrm>
            <a:off x="809096" y="6168966"/>
            <a:ext cx="2316681" cy="749873"/>
          </a:xfrm>
          <a:prstGeom prst="rect">
            <a:avLst/>
          </a:prstGeom>
        </p:spPr>
      </p:pic>
      <p:pic>
        <p:nvPicPr>
          <p:cNvPr id="3" name="Picture 2"/>
          <p:cNvPicPr>
            <a:picLocks noChangeAspect="1"/>
          </p:cNvPicPr>
          <p:nvPr/>
        </p:nvPicPr>
        <p:blipFill>
          <a:blip r:embed="rId12"/>
          <a:stretch>
            <a:fillRect/>
          </a:stretch>
        </p:blipFill>
        <p:spPr>
          <a:xfrm>
            <a:off x="356505" y="6163976"/>
            <a:ext cx="853514" cy="749873"/>
          </a:xfrm>
          <a:prstGeom prst="rect">
            <a:avLst/>
          </a:prstGeom>
        </p:spPr>
      </p:pic>
    </p:spTree>
    <p:extLst>
      <p:ext uri="{BB962C8B-B14F-4D97-AF65-F5344CB8AC3E}">
        <p14:creationId xmlns:p14="http://schemas.microsoft.com/office/powerpoint/2010/main" val="37652189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par>
                                <p:cTn id="39" presetID="16" presetClass="entr" presetSubtype="21"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par>
                                <p:cTn id="45" presetID="16" presetClass="entr" presetSubtype="21"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par>
                                <p:cTn id="48" presetID="16" presetClass="entr" presetSubtype="21" fill="hold"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barn(inVertical)">
                                      <p:cBhvr>
                                        <p:cTn id="50" dur="500"/>
                                        <p:tgtEl>
                                          <p:spTgt spid="3"/>
                                        </p:tgtEl>
                                      </p:cBhvr>
                                    </p:animEffect>
                                  </p:childTnLst>
                                </p:cTn>
                              </p:par>
                              <p:par>
                                <p:cTn id="51" presetID="16" presetClass="entr" presetSubtype="21"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arn(inVertical)">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285627F-CA51-4D47-A1D1-8A59E51C302E}" type="slidenum">
              <a:rPr lang="en-US" smtClean="0"/>
              <a:t>21</a:t>
            </a:fld>
            <a:endParaRPr lang="en-US"/>
          </a:p>
        </p:txBody>
      </p:sp>
      <p:pic>
        <p:nvPicPr>
          <p:cNvPr id="7" name="Picture 6"/>
          <p:cNvPicPr>
            <a:picLocks noChangeAspect="1"/>
          </p:cNvPicPr>
          <p:nvPr/>
        </p:nvPicPr>
        <p:blipFill>
          <a:blip r:embed="rId3"/>
          <a:stretch>
            <a:fillRect/>
          </a:stretch>
        </p:blipFill>
        <p:spPr>
          <a:xfrm>
            <a:off x="1526685" y="-749689"/>
            <a:ext cx="8376630" cy="3176291"/>
          </a:xfrm>
          <a:prstGeom prst="rect">
            <a:avLst/>
          </a:prstGeom>
        </p:spPr>
      </p:pic>
      <p:pic>
        <p:nvPicPr>
          <p:cNvPr id="8" name="Picture 7"/>
          <p:cNvPicPr>
            <a:picLocks noChangeAspect="1"/>
          </p:cNvPicPr>
          <p:nvPr/>
        </p:nvPicPr>
        <p:blipFill>
          <a:blip r:embed="rId4"/>
          <a:stretch>
            <a:fillRect/>
          </a:stretch>
        </p:blipFill>
        <p:spPr>
          <a:xfrm>
            <a:off x="1263187" y="1443957"/>
            <a:ext cx="9839797" cy="3267739"/>
          </a:xfrm>
          <a:prstGeom prst="rect">
            <a:avLst/>
          </a:prstGeom>
        </p:spPr>
      </p:pic>
      <p:pic>
        <p:nvPicPr>
          <p:cNvPr id="9" name="Picture 8"/>
          <p:cNvPicPr>
            <a:picLocks noChangeAspect="1"/>
          </p:cNvPicPr>
          <p:nvPr/>
        </p:nvPicPr>
        <p:blipFill>
          <a:blip r:embed="rId5"/>
          <a:stretch>
            <a:fillRect/>
          </a:stretch>
        </p:blipFill>
        <p:spPr>
          <a:xfrm>
            <a:off x="-242010" y="4878862"/>
            <a:ext cx="12375953" cy="1231499"/>
          </a:xfrm>
          <a:prstGeom prst="rect">
            <a:avLst/>
          </a:prstGeom>
        </p:spPr>
      </p:pic>
      <p:pic>
        <p:nvPicPr>
          <p:cNvPr id="10" name="Picture 9"/>
          <p:cNvPicPr>
            <a:picLocks noChangeAspect="1"/>
          </p:cNvPicPr>
          <p:nvPr/>
        </p:nvPicPr>
        <p:blipFill>
          <a:blip r:embed="rId6"/>
          <a:stretch>
            <a:fillRect/>
          </a:stretch>
        </p:blipFill>
        <p:spPr>
          <a:xfrm>
            <a:off x="598155" y="5858420"/>
            <a:ext cx="2853175" cy="749873"/>
          </a:xfrm>
          <a:prstGeom prst="rect">
            <a:avLst/>
          </a:prstGeom>
        </p:spPr>
      </p:pic>
    </p:spTree>
    <p:extLst>
      <p:ext uri="{BB962C8B-B14F-4D97-AF65-F5344CB8AC3E}">
        <p14:creationId xmlns:p14="http://schemas.microsoft.com/office/powerpoint/2010/main" val="1811830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285627F-CA51-4D47-A1D1-8A59E51C302E}" type="slidenum">
              <a:rPr lang="en-US" smtClean="0"/>
              <a:t>22</a:t>
            </a:fld>
            <a:endParaRPr lang="en-US"/>
          </a:p>
        </p:txBody>
      </p:sp>
      <p:pic>
        <p:nvPicPr>
          <p:cNvPr id="6" name="Picture 5"/>
          <p:cNvPicPr>
            <a:picLocks noChangeAspect="1"/>
          </p:cNvPicPr>
          <p:nvPr/>
        </p:nvPicPr>
        <p:blipFill>
          <a:blip r:embed="rId3"/>
          <a:stretch>
            <a:fillRect/>
          </a:stretch>
        </p:blipFill>
        <p:spPr>
          <a:xfrm>
            <a:off x="2142428" y="3405631"/>
            <a:ext cx="7297544" cy="2950720"/>
          </a:xfrm>
          <a:prstGeom prst="rect">
            <a:avLst/>
          </a:prstGeom>
        </p:spPr>
      </p:pic>
      <p:pic>
        <p:nvPicPr>
          <p:cNvPr id="7" name="Picture 6"/>
          <p:cNvPicPr>
            <a:picLocks noChangeAspect="1"/>
          </p:cNvPicPr>
          <p:nvPr/>
        </p:nvPicPr>
        <p:blipFill>
          <a:blip r:embed="rId4"/>
          <a:stretch>
            <a:fillRect/>
          </a:stretch>
        </p:blipFill>
        <p:spPr>
          <a:xfrm>
            <a:off x="30429" y="315953"/>
            <a:ext cx="12241829" cy="1359526"/>
          </a:xfrm>
          <a:prstGeom prst="rect">
            <a:avLst/>
          </a:prstGeom>
        </p:spPr>
      </p:pic>
      <p:pic>
        <p:nvPicPr>
          <p:cNvPr id="8" name="Picture 7"/>
          <p:cNvPicPr>
            <a:picLocks noChangeAspect="1"/>
          </p:cNvPicPr>
          <p:nvPr/>
        </p:nvPicPr>
        <p:blipFill>
          <a:blip r:embed="rId5"/>
          <a:stretch>
            <a:fillRect/>
          </a:stretch>
        </p:blipFill>
        <p:spPr>
          <a:xfrm>
            <a:off x="609600" y="2252196"/>
            <a:ext cx="11083489" cy="1255885"/>
          </a:xfrm>
          <a:prstGeom prst="rect">
            <a:avLst/>
          </a:prstGeom>
        </p:spPr>
      </p:pic>
      <p:pic>
        <p:nvPicPr>
          <p:cNvPr id="9" name="Picture 8"/>
          <p:cNvPicPr>
            <a:picLocks noChangeAspect="1"/>
          </p:cNvPicPr>
          <p:nvPr/>
        </p:nvPicPr>
        <p:blipFill>
          <a:blip r:embed="rId6"/>
          <a:stretch>
            <a:fillRect/>
          </a:stretch>
        </p:blipFill>
        <p:spPr>
          <a:xfrm>
            <a:off x="353026" y="6081341"/>
            <a:ext cx="2450804" cy="640135"/>
          </a:xfrm>
          <a:prstGeom prst="rect">
            <a:avLst/>
          </a:prstGeom>
        </p:spPr>
      </p:pic>
    </p:spTree>
    <p:extLst>
      <p:ext uri="{BB962C8B-B14F-4D97-AF65-F5344CB8AC3E}">
        <p14:creationId xmlns:p14="http://schemas.microsoft.com/office/powerpoint/2010/main" val="41193215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667000" y="5177135"/>
            <a:ext cx="6096000" cy="369332"/>
          </a:xfrm>
          <a:prstGeom prst="rect">
            <a:avLst/>
          </a:prstGeom>
        </p:spPr>
        <p:txBody>
          <a:bodyPr>
            <a:spAutoFit/>
          </a:bodyPr>
          <a:lstStyle/>
          <a:p>
            <a:endParaRPr lang="en-US" dirty="0"/>
          </a:p>
        </p:txBody>
      </p:sp>
      <p:sp>
        <p:nvSpPr>
          <p:cNvPr id="5" name="Slide Number Placeholder 4"/>
          <p:cNvSpPr>
            <a:spLocks noGrp="1"/>
          </p:cNvSpPr>
          <p:nvPr>
            <p:ph type="sldNum" sz="quarter" idx="12"/>
          </p:nvPr>
        </p:nvSpPr>
        <p:spPr/>
        <p:txBody>
          <a:bodyPr/>
          <a:lstStyle/>
          <a:p>
            <a:fld id="{C285627F-CA51-4D47-A1D1-8A59E51C302E}" type="slidenum">
              <a:rPr lang="en-US" smtClean="0"/>
              <a:t>23</a:t>
            </a:fld>
            <a:endParaRPr lang="en-US"/>
          </a:p>
        </p:txBody>
      </p:sp>
      <p:pic>
        <p:nvPicPr>
          <p:cNvPr id="7" name="Picture 6"/>
          <p:cNvPicPr>
            <a:picLocks noChangeAspect="1"/>
          </p:cNvPicPr>
          <p:nvPr/>
        </p:nvPicPr>
        <p:blipFill>
          <a:blip r:embed="rId3"/>
          <a:stretch>
            <a:fillRect/>
          </a:stretch>
        </p:blipFill>
        <p:spPr>
          <a:xfrm>
            <a:off x="292904" y="6269176"/>
            <a:ext cx="2254355" cy="588824"/>
          </a:xfrm>
          <a:prstGeom prst="rect">
            <a:avLst/>
          </a:prstGeom>
        </p:spPr>
      </p:pic>
      <p:pic>
        <p:nvPicPr>
          <p:cNvPr id="10" name="Picture 9"/>
          <p:cNvPicPr>
            <a:picLocks noChangeAspect="1"/>
          </p:cNvPicPr>
          <p:nvPr/>
        </p:nvPicPr>
        <p:blipFill>
          <a:blip r:embed="rId4"/>
          <a:stretch>
            <a:fillRect/>
          </a:stretch>
        </p:blipFill>
        <p:spPr>
          <a:xfrm>
            <a:off x="2018067" y="623202"/>
            <a:ext cx="7393866" cy="2604812"/>
          </a:xfrm>
          <a:prstGeom prst="rect">
            <a:avLst/>
          </a:prstGeom>
          <a:effectLst>
            <a:glow rad="127000">
              <a:schemeClr val="accent1">
                <a:lumMod val="75000"/>
              </a:schemeClr>
            </a:glow>
          </a:effectLst>
        </p:spPr>
      </p:pic>
      <p:pic>
        <p:nvPicPr>
          <p:cNvPr id="11" name="Picture 10"/>
          <p:cNvPicPr>
            <a:picLocks noChangeAspect="1"/>
          </p:cNvPicPr>
          <p:nvPr/>
        </p:nvPicPr>
        <p:blipFill>
          <a:blip r:embed="rId5"/>
          <a:stretch>
            <a:fillRect/>
          </a:stretch>
        </p:blipFill>
        <p:spPr>
          <a:xfrm>
            <a:off x="237223" y="2993979"/>
            <a:ext cx="11682635" cy="2119908"/>
          </a:xfrm>
          <a:prstGeom prst="rect">
            <a:avLst/>
          </a:prstGeom>
          <a:effectLst>
            <a:glow rad="12700">
              <a:schemeClr val="accent1"/>
            </a:glow>
          </a:effectLst>
        </p:spPr>
      </p:pic>
      <p:pic>
        <p:nvPicPr>
          <p:cNvPr id="12" name="Picture 11"/>
          <p:cNvPicPr>
            <a:picLocks noChangeAspect="1"/>
          </p:cNvPicPr>
          <p:nvPr/>
        </p:nvPicPr>
        <p:blipFill>
          <a:blip r:embed="rId6"/>
          <a:stretch>
            <a:fillRect/>
          </a:stretch>
        </p:blipFill>
        <p:spPr>
          <a:xfrm>
            <a:off x="204599" y="4911024"/>
            <a:ext cx="11715259" cy="1072220"/>
          </a:xfrm>
          <a:prstGeom prst="rect">
            <a:avLst/>
          </a:prstGeom>
        </p:spPr>
      </p:pic>
    </p:spTree>
    <p:extLst>
      <p:ext uri="{BB962C8B-B14F-4D97-AF65-F5344CB8AC3E}">
        <p14:creationId xmlns:p14="http://schemas.microsoft.com/office/powerpoint/2010/main" val="1866869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285627F-CA51-4D47-A1D1-8A59E51C302E}" type="slidenum">
              <a:rPr lang="en-US" smtClean="0"/>
              <a:t>24</a:t>
            </a:fld>
            <a:endParaRPr lang="en-US"/>
          </a:p>
        </p:txBody>
      </p:sp>
      <p:pic>
        <p:nvPicPr>
          <p:cNvPr id="7" name="Picture 6"/>
          <p:cNvPicPr>
            <a:picLocks noChangeAspect="1"/>
          </p:cNvPicPr>
          <p:nvPr/>
        </p:nvPicPr>
        <p:blipFill>
          <a:blip r:embed="rId3"/>
          <a:stretch>
            <a:fillRect/>
          </a:stretch>
        </p:blipFill>
        <p:spPr>
          <a:xfrm>
            <a:off x="1967250" y="0"/>
            <a:ext cx="7480440" cy="3176291"/>
          </a:xfrm>
          <a:prstGeom prst="rect">
            <a:avLst/>
          </a:prstGeom>
        </p:spPr>
      </p:pic>
      <p:pic>
        <p:nvPicPr>
          <p:cNvPr id="8" name="Picture 7"/>
          <p:cNvPicPr>
            <a:picLocks noChangeAspect="1"/>
          </p:cNvPicPr>
          <p:nvPr/>
        </p:nvPicPr>
        <p:blipFill>
          <a:blip r:embed="rId4"/>
          <a:stretch>
            <a:fillRect/>
          </a:stretch>
        </p:blipFill>
        <p:spPr>
          <a:xfrm>
            <a:off x="216765" y="2720260"/>
            <a:ext cx="11845555" cy="2572735"/>
          </a:xfrm>
          <a:prstGeom prst="rect">
            <a:avLst/>
          </a:prstGeom>
        </p:spPr>
      </p:pic>
      <p:pic>
        <p:nvPicPr>
          <p:cNvPr id="9" name="Picture 8"/>
          <p:cNvPicPr>
            <a:picLocks noChangeAspect="1"/>
          </p:cNvPicPr>
          <p:nvPr/>
        </p:nvPicPr>
        <p:blipFill>
          <a:blip r:embed="rId5"/>
          <a:stretch>
            <a:fillRect/>
          </a:stretch>
        </p:blipFill>
        <p:spPr>
          <a:xfrm>
            <a:off x="311665" y="5788985"/>
            <a:ext cx="2359356" cy="853514"/>
          </a:xfrm>
          <a:prstGeom prst="rect">
            <a:avLst/>
          </a:prstGeom>
        </p:spPr>
      </p:pic>
    </p:spTree>
    <p:extLst>
      <p:ext uri="{BB962C8B-B14F-4D97-AF65-F5344CB8AC3E}">
        <p14:creationId xmlns:p14="http://schemas.microsoft.com/office/powerpoint/2010/main" val="22623982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1377010" y="1542558"/>
            <a:ext cx="14314649" cy="3816427"/>
          </a:xfrm>
          <a:prstGeom prst="rect">
            <a:avLst/>
          </a:prstGeom>
        </p:spPr>
      </p:pic>
    </p:spTree>
    <p:extLst>
      <p:ext uri="{BB962C8B-B14F-4D97-AF65-F5344CB8AC3E}">
        <p14:creationId xmlns:p14="http://schemas.microsoft.com/office/powerpoint/2010/main" val="36256244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16"/>
                                        </p:tgtEl>
                                        <p:attrNameLst>
                                          <p:attrName>style.color</p:attrName>
                                        </p:attrNameLst>
                                      </p:cBhvr>
                                      <p:by>
                                        <p:hsl h="0" s="12549" l="25098"/>
                                      </p:by>
                                    </p:animClr>
                                    <p:animClr clrSpc="hsl" dir="cw">
                                      <p:cBhvr>
                                        <p:cTn id="7" dur="500" fill="hold"/>
                                        <p:tgtEl>
                                          <p:spTgt spid="16"/>
                                        </p:tgtEl>
                                        <p:attrNameLst>
                                          <p:attrName>fillcolor</p:attrName>
                                        </p:attrNameLst>
                                      </p:cBhvr>
                                      <p:by>
                                        <p:hsl h="0" s="12549" l="25098"/>
                                      </p:by>
                                    </p:animClr>
                                    <p:animClr clrSpc="hsl" dir="cw">
                                      <p:cBhvr>
                                        <p:cTn id="8" dur="500" fill="hold"/>
                                        <p:tgtEl>
                                          <p:spTgt spid="16"/>
                                        </p:tgtEl>
                                        <p:attrNameLst>
                                          <p:attrName>stroke.color</p:attrName>
                                        </p:attrNameLst>
                                      </p:cBhvr>
                                      <p:by>
                                        <p:hsl h="0" s="12549" l="25098"/>
                                      </p:by>
                                    </p:animClr>
                                    <p:set>
                                      <p:cBhvr>
                                        <p:cTn id="9" dur="500" fill="hold"/>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699491" y="2710887"/>
            <a:ext cx="7712108" cy="1511939"/>
          </a:xfrm>
          <a:prstGeom prst="rect">
            <a:avLst/>
          </a:prstGeom>
        </p:spPr>
      </p:pic>
      <p:pic>
        <p:nvPicPr>
          <p:cNvPr id="3" name="Picture 2"/>
          <p:cNvPicPr>
            <a:picLocks noChangeAspect="1"/>
          </p:cNvPicPr>
          <p:nvPr/>
        </p:nvPicPr>
        <p:blipFill>
          <a:blip r:embed="rId4"/>
          <a:stretch>
            <a:fillRect/>
          </a:stretch>
        </p:blipFill>
        <p:spPr>
          <a:xfrm>
            <a:off x="1169180" y="-161712"/>
            <a:ext cx="8425402" cy="2219136"/>
          </a:xfrm>
          <a:prstGeom prst="rect">
            <a:avLst/>
          </a:prstGeom>
        </p:spPr>
      </p:pic>
      <p:pic>
        <p:nvPicPr>
          <p:cNvPr id="6" name="Picture 5"/>
          <p:cNvPicPr>
            <a:picLocks noChangeAspect="1"/>
          </p:cNvPicPr>
          <p:nvPr/>
        </p:nvPicPr>
        <p:blipFill>
          <a:blip r:embed="rId5"/>
          <a:stretch>
            <a:fillRect/>
          </a:stretch>
        </p:blipFill>
        <p:spPr>
          <a:xfrm>
            <a:off x="8489852" y="-119036"/>
            <a:ext cx="2237426" cy="2133785"/>
          </a:xfrm>
          <a:prstGeom prst="rect">
            <a:avLst/>
          </a:prstGeom>
        </p:spPr>
      </p:pic>
      <p:pic>
        <p:nvPicPr>
          <p:cNvPr id="8" name="Picture 7"/>
          <p:cNvPicPr>
            <a:picLocks noChangeAspect="1"/>
          </p:cNvPicPr>
          <p:nvPr/>
        </p:nvPicPr>
        <p:blipFill>
          <a:blip r:embed="rId6"/>
          <a:stretch>
            <a:fillRect/>
          </a:stretch>
        </p:blipFill>
        <p:spPr>
          <a:xfrm>
            <a:off x="404731" y="1690641"/>
            <a:ext cx="10735986" cy="1664352"/>
          </a:xfrm>
          <a:prstGeom prst="rect">
            <a:avLst/>
          </a:prstGeom>
        </p:spPr>
      </p:pic>
      <p:pic>
        <p:nvPicPr>
          <p:cNvPr id="10" name="Picture 9"/>
          <p:cNvPicPr>
            <a:picLocks noChangeAspect="1"/>
          </p:cNvPicPr>
          <p:nvPr/>
        </p:nvPicPr>
        <p:blipFill>
          <a:blip r:embed="rId7"/>
          <a:stretch>
            <a:fillRect/>
          </a:stretch>
        </p:blipFill>
        <p:spPr>
          <a:xfrm>
            <a:off x="-87621" y="3800989"/>
            <a:ext cx="12016257" cy="1231499"/>
          </a:xfrm>
          <a:prstGeom prst="rect">
            <a:avLst/>
          </a:prstGeom>
        </p:spPr>
      </p:pic>
      <p:pic>
        <p:nvPicPr>
          <p:cNvPr id="11" name="Picture 10"/>
          <p:cNvPicPr>
            <a:picLocks noChangeAspect="1"/>
          </p:cNvPicPr>
          <p:nvPr/>
        </p:nvPicPr>
        <p:blipFill>
          <a:blip r:embed="rId8"/>
          <a:stretch>
            <a:fillRect/>
          </a:stretch>
        </p:blipFill>
        <p:spPr>
          <a:xfrm>
            <a:off x="724799" y="4692982"/>
            <a:ext cx="10095851" cy="1176630"/>
          </a:xfrm>
          <a:prstGeom prst="rect">
            <a:avLst/>
          </a:prstGeom>
        </p:spPr>
      </p:pic>
      <p:pic>
        <p:nvPicPr>
          <p:cNvPr id="12" name="Picture 11"/>
          <p:cNvPicPr>
            <a:picLocks noChangeAspect="1"/>
          </p:cNvPicPr>
          <p:nvPr/>
        </p:nvPicPr>
        <p:blipFill>
          <a:blip r:embed="rId9"/>
          <a:stretch>
            <a:fillRect/>
          </a:stretch>
        </p:blipFill>
        <p:spPr>
          <a:xfrm>
            <a:off x="1151557" y="5584975"/>
            <a:ext cx="9242337" cy="1176630"/>
          </a:xfrm>
          <a:prstGeom prst="rect">
            <a:avLst/>
          </a:prstGeom>
        </p:spPr>
      </p:pic>
    </p:spTree>
    <p:extLst>
      <p:ext uri="{BB962C8B-B14F-4D97-AF65-F5344CB8AC3E}">
        <p14:creationId xmlns:p14="http://schemas.microsoft.com/office/powerpoint/2010/main" val="77436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514350" y="527438"/>
            <a:ext cx="5059136" cy="923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endParaRPr lang="en-US" sz="6000" b="1" kern="0" dirty="0">
              <a:solidFill>
                <a:srgbClr val="FFFF00"/>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
        <p:nvSpPr>
          <p:cNvPr id="4" name="Rounded Rectangle 3"/>
          <p:cNvSpPr/>
          <p:nvPr/>
        </p:nvSpPr>
        <p:spPr>
          <a:xfrm>
            <a:off x="7329732" y="263094"/>
            <a:ext cx="3543300" cy="1638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8972549" y="4248150"/>
            <a:ext cx="0" cy="112395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sp>
        <p:nvSpPr>
          <p:cNvPr id="5" name="Rounded Rectangle 4"/>
          <p:cNvSpPr/>
          <p:nvPr/>
        </p:nvSpPr>
        <p:spPr>
          <a:xfrm>
            <a:off x="6692084" y="3397414"/>
            <a:ext cx="4514850" cy="9466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b="1" dirty="0">
              <a:solidFill>
                <a:srgbClr val="FFC000"/>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
        <p:nvSpPr>
          <p:cNvPr id="6" name="Rounded Rectangle 5"/>
          <p:cNvSpPr/>
          <p:nvPr/>
        </p:nvSpPr>
        <p:spPr>
          <a:xfrm>
            <a:off x="7124700" y="4857750"/>
            <a:ext cx="3543300" cy="1638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8000" b="1" dirty="0">
              <a:solidFill>
                <a:schemeClr val="tx1"/>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
        <p:nvSpPr>
          <p:cNvPr id="11" name="Left Brace 10"/>
          <p:cNvSpPr/>
          <p:nvPr/>
        </p:nvSpPr>
        <p:spPr>
          <a:xfrm rot="5400000">
            <a:off x="2038350" y="2709862"/>
            <a:ext cx="1657350" cy="3667125"/>
          </a:xfrm>
          <a:prstGeom prst="leftBrace">
            <a:avLst/>
          </a:prstGeom>
          <a:ln>
            <a:solidFill>
              <a:srgbClr val="FFFF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 name="Rounded Rectangle 6"/>
          <p:cNvSpPr/>
          <p:nvPr/>
        </p:nvSpPr>
        <p:spPr>
          <a:xfrm>
            <a:off x="1544070" y="2491512"/>
            <a:ext cx="3147050" cy="10762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rgbClr val="FFC000"/>
              </a:solidFill>
              <a:latin typeface="Jameel Noori Nastaleeq" panose="02000503000000020004" pitchFamily="2" charset="-78"/>
              <a:cs typeface="Jameel Noori Nastaleeq" panose="02000503000000020004" pitchFamily="2" charset="-78"/>
            </a:endParaRPr>
          </a:p>
        </p:txBody>
      </p:sp>
      <p:sp>
        <p:nvSpPr>
          <p:cNvPr id="8" name="Rounded Rectangle 7"/>
          <p:cNvSpPr/>
          <p:nvPr/>
        </p:nvSpPr>
        <p:spPr>
          <a:xfrm>
            <a:off x="219075" y="4933950"/>
            <a:ext cx="3086100" cy="1485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b="1" dirty="0">
              <a:solidFill>
                <a:srgbClr val="92D05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9" name="Rounded Rectangle 8"/>
          <p:cNvSpPr/>
          <p:nvPr/>
        </p:nvSpPr>
        <p:spPr>
          <a:xfrm>
            <a:off x="3790950" y="4838700"/>
            <a:ext cx="2362200" cy="1638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b="1" dirty="0">
              <a:solidFill>
                <a:srgbClr val="92D05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0" name="Rectangle 9"/>
          <p:cNvSpPr/>
          <p:nvPr/>
        </p:nvSpPr>
        <p:spPr>
          <a:xfrm>
            <a:off x="7171358" y="695056"/>
            <a:ext cx="184731" cy="1200329"/>
          </a:xfrm>
          <a:prstGeom prst="rect">
            <a:avLst/>
          </a:prstGeom>
        </p:spPr>
        <p:txBody>
          <a:bodyPr wrap="none">
            <a:spAutoFit/>
          </a:bodyPr>
          <a:lstStyle/>
          <a:p>
            <a:pPr lvl="0" rtl="1"/>
            <a:endParaRPr lang="en-US" sz="7200" b="1" kern="0"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
        <p:nvSpPr>
          <p:cNvPr id="2" name="Date Placeholder 1"/>
          <p:cNvSpPr>
            <a:spLocks noGrp="1"/>
          </p:cNvSpPr>
          <p:nvPr>
            <p:ph type="dt" sz="half" idx="10"/>
          </p:nvPr>
        </p:nvSpPr>
        <p:spPr/>
        <p:txBody>
          <a:bodyPr/>
          <a:lstStyle/>
          <a:p>
            <a:fld id="{B55927A2-BD1C-4F9F-ADEB-FB7B6F8DC5FD}" type="datetime1">
              <a:rPr lang="en-US" smtClean="0"/>
              <a:t>3/19/2020</a:t>
            </a:fld>
            <a:endParaRPr lang="en-US"/>
          </a:p>
        </p:txBody>
      </p:sp>
      <p:pic>
        <p:nvPicPr>
          <p:cNvPr id="14" name="Picture 13"/>
          <p:cNvPicPr>
            <a:picLocks noChangeAspect="1"/>
          </p:cNvPicPr>
          <p:nvPr/>
        </p:nvPicPr>
        <p:blipFill>
          <a:blip r:embed="rId3"/>
          <a:stretch>
            <a:fillRect/>
          </a:stretch>
        </p:blipFill>
        <p:spPr>
          <a:xfrm>
            <a:off x="6751170" y="205461"/>
            <a:ext cx="4700423" cy="1993565"/>
          </a:xfrm>
          <a:prstGeom prst="rect">
            <a:avLst/>
          </a:prstGeom>
        </p:spPr>
      </p:pic>
      <p:pic>
        <p:nvPicPr>
          <p:cNvPr id="16" name="Picture 15"/>
          <p:cNvPicPr>
            <a:picLocks noChangeAspect="1"/>
          </p:cNvPicPr>
          <p:nvPr/>
        </p:nvPicPr>
        <p:blipFill rotWithShape="1">
          <a:blip r:embed="rId4"/>
          <a:srcRect l="7723" t="6923" r="6038" b="37482"/>
          <a:stretch/>
        </p:blipFill>
        <p:spPr>
          <a:xfrm>
            <a:off x="642992" y="558645"/>
            <a:ext cx="4917621" cy="636008"/>
          </a:xfrm>
          <a:prstGeom prst="rect">
            <a:avLst/>
          </a:prstGeom>
        </p:spPr>
      </p:pic>
      <p:pic>
        <p:nvPicPr>
          <p:cNvPr id="17" name="Picture 16"/>
          <p:cNvPicPr>
            <a:picLocks noChangeAspect="1"/>
          </p:cNvPicPr>
          <p:nvPr/>
        </p:nvPicPr>
        <p:blipFill>
          <a:blip r:embed="rId5"/>
          <a:stretch>
            <a:fillRect/>
          </a:stretch>
        </p:blipFill>
        <p:spPr>
          <a:xfrm>
            <a:off x="1169674" y="2013291"/>
            <a:ext cx="3895841" cy="2133785"/>
          </a:xfrm>
          <a:prstGeom prst="rect">
            <a:avLst/>
          </a:prstGeom>
        </p:spPr>
      </p:pic>
      <p:pic>
        <p:nvPicPr>
          <p:cNvPr id="18" name="Picture 17"/>
          <p:cNvPicPr>
            <a:picLocks noChangeAspect="1"/>
          </p:cNvPicPr>
          <p:nvPr/>
        </p:nvPicPr>
        <p:blipFill>
          <a:blip r:embed="rId6"/>
          <a:stretch>
            <a:fillRect/>
          </a:stretch>
        </p:blipFill>
        <p:spPr>
          <a:xfrm>
            <a:off x="3484961" y="4961681"/>
            <a:ext cx="2981202" cy="2206943"/>
          </a:xfrm>
          <a:prstGeom prst="rect">
            <a:avLst/>
          </a:prstGeom>
        </p:spPr>
      </p:pic>
      <p:pic>
        <p:nvPicPr>
          <p:cNvPr id="19" name="Picture 18"/>
          <p:cNvPicPr>
            <a:picLocks noChangeAspect="1"/>
          </p:cNvPicPr>
          <p:nvPr/>
        </p:nvPicPr>
        <p:blipFill>
          <a:blip r:embed="rId7"/>
          <a:stretch>
            <a:fillRect/>
          </a:stretch>
        </p:blipFill>
        <p:spPr>
          <a:xfrm>
            <a:off x="-386657" y="4838700"/>
            <a:ext cx="3956647" cy="2206943"/>
          </a:xfrm>
          <a:prstGeom prst="rect">
            <a:avLst/>
          </a:prstGeom>
        </p:spPr>
      </p:pic>
      <p:pic>
        <p:nvPicPr>
          <p:cNvPr id="20" name="Picture 19"/>
          <p:cNvPicPr>
            <a:picLocks noChangeAspect="1"/>
          </p:cNvPicPr>
          <p:nvPr/>
        </p:nvPicPr>
        <p:blipFill rotWithShape="1">
          <a:blip r:embed="rId8"/>
          <a:srcRect l="18581" t="22669" r="12514" b="27787"/>
          <a:stretch/>
        </p:blipFill>
        <p:spPr>
          <a:xfrm>
            <a:off x="7830474" y="3457711"/>
            <a:ext cx="2641583" cy="886379"/>
          </a:xfrm>
          <a:prstGeom prst="rect">
            <a:avLst/>
          </a:prstGeom>
        </p:spPr>
      </p:pic>
      <p:pic>
        <p:nvPicPr>
          <p:cNvPr id="21" name="Picture 20"/>
          <p:cNvPicPr>
            <a:picLocks noChangeAspect="1"/>
          </p:cNvPicPr>
          <p:nvPr/>
        </p:nvPicPr>
        <p:blipFill>
          <a:blip r:embed="rId9"/>
          <a:stretch>
            <a:fillRect/>
          </a:stretch>
        </p:blipFill>
        <p:spPr>
          <a:xfrm>
            <a:off x="6585765" y="4937446"/>
            <a:ext cx="4621169" cy="2219136"/>
          </a:xfrm>
          <a:prstGeom prst="rect">
            <a:avLst/>
          </a:prstGeom>
        </p:spPr>
      </p:pic>
    </p:spTree>
    <p:extLst>
      <p:ext uri="{BB962C8B-B14F-4D97-AF65-F5344CB8AC3E}">
        <p14:creationId xmlns:p14="http://schemas.microsoft.com/office/powerpoint/2010/main" val="2436912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ur-PK" sz="8800" dirty="0" smtClean="0">
                <a:latin typeface="Jameel Noori Nastaleeq" panose="02000503000000020004" pitchFamily="2" charset="-78"/>
                <a:cs typeface="Jameel Noori Nastaleeq" panose="02000503000000020004" pitchFamily="2" charset="-78"/>
              </a:rPr>
              <a:t>قرآن حق ہے </a:t>
            </a:r>
            <a:endParaRPr lang="en-US" sz="8800" dirty="0">
              <a:latin typeface="Jameel Noori Nastaleeq" panose="02000503000000020004" pitchFamily="2" charset="-78"/>
              <a:cs typeface="Jameel Noori Nastaleeq" panose="02000503000000020004" pitchFamily="2" charset="-78"/>
            </a:endParaRPr>
          </a:p>
        </p:txBody>
      </p:sp>
      <p:sp>
        <p:nvSpPr>
          <p:cNvPr id="4" name="Date Placeholder 3"/>
          <p:cNvSpPr>
            <a:spLocks noGrp="1"/>
          </p:cNvSpPr>
          <p:nvPr>
            <p:ph type="dt" sz="half" idx="10"/>
          </p:nvPr>
        </p:nvSpPr>
        <p:spPr/>
        <p:txBody>
          <a:bodyPr/>
          <a:lstStyle/>
          <a:p>
            <a:fld id="{EC3E69CB-076A-4D06-8C8C-6548EF175CE5}" type="datetime1">
              <a:rPr lang="en-US" smtClean="0"/>
              <a:t>3/19/2020</a:t>
            </a:fld>
            <a:endParaRPr lang="en-US"/>
          </a:p>
        </p:txBody>
      </p:sp>
      <p:sp>
        <p:nvSpPr>
          <p:cNvPr id="5" name="Slide Number Placeholder 4"/>
          <p:cNvSpPr>
            <a:spLocks noGrp="1"/>
          </p:cNvSpPr>
          <p:nvPr>
            <p:ph type="sldNum" sz="quarter" idx="12"/>
          </p:nvPr>
        </p:nvSpPr>
        <p:spPr/>
        <p:txBody>
          <a:bodyPr/>
          <a:lstStyle/>
          <a:p>
            <a:fld id="{C285627F-CA51-4D47-A1D1-8A59E51C302E}" type="slidenum">
              <a:rPr lang="en-US" smtClean="0"/>
              <a:t>5</a:t>
            </a:fld>
            <a:endParaRPr lang="en-US"/>
          </a:p>
        </p:txBody>
      </p:sp>
      <p:pic>
        <p:nvPicPr>
          <p:cNvPr id="6" name="Picture 5"/>
          <p:cNvPicPr>
            <a:picLocks noChangeAspect="1"/>
          </p:cNvPicPr>
          <p:nvPr/>
        </p:nvPicPr>
        <p:blipFill>
          <a:blip r:embed="rId3"/>
          <a:stretch>
            <a:fillRect/>
          </a:stretch>
        </p:blipFill>
        <p:spPr>
          <a:xfrm>
            <a:off x="-244918" y="2149323"/>
            <a:ext cx="12436918" cy="3505504"/>
          </a:xfrm>
          <a:prstGeom prst="rect">
            <a:avLst/>
          </a:prstGeom>
        </p:spPr>
      </p:pic>
    </p:spTree>
    <p:extLst>
      <p:ext uri="{BB962C8B-B14F-4D97-AF65-F5344CB8AC3E}">
        <p14:creationId xmlns:p14="http://schemas.microsoft.com/office/powerpoint/2010/main" val="1354717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8C1D647-F566-4F22-A94D-5C6FD2BB477B}" type="datetime1">
              <a:rPr lang="en-US" smtClean="0"/>
              <a:t>3/19/2020</a:t>
            </a:fld>
            <a:endParaRPr lang="en-US"/>
          </a:p>
        </p:txBody>
      </p:sp>
      <p:sp>
        <p:nvSpPr>
          <p:cNvPr id="4" name="Slide Number Placeholder 3"/>
          <p:cNvSpPr>
            <a:spLocks noGrp="1"/>
          </p:cNvSpPr>
          <p:nvPr>
            <p:ph type="sldNum" sz="quarter" idx="12"/>
          </p:nvPr>
        </p:nvSpPr>
        <p:spPr/>
        <p:txBody>
          <a:bodyPr/>
          <a:lstStyle/>
          <a:p>
            <a:fld id="{C285627F-CA51-4D47-A1D1-8A59E51C302E}" type="slidenum">
              <a:rPr lang="en-US" smtClean="0"/>
              <a:t>6</a:t>
            </a:fld>
            <a:endParaRPr lang="en-US"/>
          </a:p>
        </p:txBody>
      </p:sp>
    </p:spTree>
    <p:extLst>
      <p:ext uri="{BB962C8B-B14F-4D97-AF65-F5344CB8AC3E}">
        <p14:creationId xmlns:p14="http://schemas.microsoft.com/office/powerpoint/2010/main" val="3727801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stretch>
            <a:fillRect/>
          </a:stretch>
        </p:blipFill>
        <p:spPr>
          <a:xfrm>
            <a:off x="3466484" y="2187576"/>
            <a:ext cx="8605772" cy="4351337"/>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58450" y="2005013"/>
            <a:ext cx="4059076" cy="3309779"/>
          </a:xfrm>
          <a:prstGeom prst="rect">
            <a:avLst/>
          </a:prstGeom>
          <a:ln>
            <a:noFill/>
          </a:ln>
          <a:effectLst>
            <a:outerShdw blurRad="292100" dist="139700" dir="2700000" algn="tl" rotWithShape="0">
              <a:srgbClr val="333333">
                <a:alpha val="65000"/>
              </a:srgbClr>
            </a:outerShdw>
            <a:softEdge rad="127000"/>
          </a:effectLst>
        </p:spPr>
      </p:pic>
      <p:sp>
        <p:nvSpPr>
          <p:cNvPr id="7" name="Slide Number Placeholder 6"/>
          <p:cNvSpPr>
            <a:spLocks noGrp="1"/>
          </p:cNvSpPr>
          <p:nvPr>
            <p:ph type="sldNum" sz="quarter" idx="12"/>
          </p:nvPr>
        </p:nvSpPr>
        <p:spPr/>
        <p:txBody>
          <a:bodyPr/>
          <a:lstStyle/>
          <a:p>
            <a:fld id="{C285627F-CA51-4D47-A1D1-8A59E51C302E}" type="slidenum">
              <a:rPr lang="en-US" smtClean="0"/>
              <a:t>7</a:t>
            </a:fld>
            <a:endParaRPr lang="en-US"/>
          </a:p>
        </p:txBody>
      </p:sp>
      <p:pic>
        <p:nvPicPr>
          <p:cNvPr id="8" name="Picture 7"/>
          <p:cNvPicPr>
            <a:picLocks noChangeAspect="1"/>
          </p:cNvPicPr>
          <p:nvPr/>
        </p:nvPicPr>
        <p:blipFill>
          <a:blip r:embed="rId6"/>
          <a:stretch>
            <a:fillRect/>
          </a:stretch>
        </p:blipFill>
        <p:spPr>
          <a:xfrm>
            <a:off x="671346" y="6356351"/>
            <a:ext cx="1944793" cy="640135"/>
          </a:xfrm>
          <a:prstGeom prst="rect">
            <a:avLst/>
          </a:prstGeom>
        </p:spPr>
      </p:pic>
      <p:pic>
        <p:nvPicPr>
          <p:cNvPr id="10" name="Picture 9"/>
          <p:cNvPicPr>
            <a:picLocks noChangeAspect="1"/>
          </p:cNvPicPr>
          <p:nvPr/>
        </p:nvPicPr>
        <p:blipFill>
          <a:blip r:embed="rId7"/>
          <a:stretch>
            <a:fillRect/>
          </a:stretch>
        </p:blipFill>
        <p:spPr>
          <a:xfrm>
            <a:off x="0" y="66484"/>
            <a:ext cx="12180864" cy="1847248"/>
          </a:xfrm>
          <a:prstGeom prst="rect">
            <a:avLst/>
          </a:prstGeom>
        </p:spPr>
      </p:pic>
    </p:spTree>
    <p:extLst>
      <p:ext uri="{BB962C8B-B14F-4D97-AF65-F5344CB8AC3E}">
        <p14:creationId xmlns:p14="http://schemas.microsoft.com/office/powerpoint/2010/main" val="1211358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p:cNvPicPr>
            <a:picLocks noGrp="1" noChangeAspect="1"/>
          </p:cNvPicPr>
          <p:nvPr>
            <p:ph idx="4294967295"/>
          </p:nvPr>
        </p:nvPicPr>
        <p:blipFill>
          <a:blip r:embed="rId3"/>
          <a:stretch>
            <a:fillRect/>
          </a:stretch>
        </p:blipFill>
        <p:spPr>
          <a:xfrm>
            <a:off x="-166688" y="2079375"/>
            <a:ext cx="12358688" cy="3916863"/>
          </a:xfrm>
          <a:prstGeom prst="rect">
            <a:avLst/>
          </a:prstGeom>
        </p:spPr>
      </p:pic>
      <p:pic>
        <p:nvPicPr>
          <p:cNvPr id="6" name="Picture 5"/>
          <p:cNvPicPr>
            <a:picLocks noChangeAspect="1"/>
          </p:cNvPicPr>
          <p:nvPr/>
        </p:nvPicPr>
        <p:blipFill>
          <a:blip r:embed="rId4"/>
          <a:stretch>
            <a:fillRect/>
          </a:stretch>
        </p:blipFill>
        <p:spPr>
          <a:xfrm>
            <a:off x="325456" y="5950598"/>
            <a:ext cx="2895851" cy="1176630"/>
          </a:xfrm>
          <a:prstGeom prst="rect">
            <a:avLst/>
          </a:prstGeom>
        </p:spPr>
      </p:pic>
      <p:pic>
        <p:nvPicPr>
          <p:cNvPr id="9" name="Picture 8"/>
          <p:cNvPicPr>
            <a:picLocks noChangeAspect="1"/>
          </p:cNvPicPr>
          <p:nvPr/>
        </p:nvPicPr>
        <p:blipFill rotWithShape="1">
          <a:blip r:embed="rId5"/>
          <a:srcRect l="7955" t="15506" r="5311" b="29991"/>
          <a:stretch/>
        </p:blipFill>
        <p:spPr>
          <a:xfrm>
            <a:off x="2133600" y="258618"/>
            <a:ext cx="8497455" cy="1089891"/>
          </a:xfrm>
          <a:prstGeom prst="rect">
            <a:avLst/>
          </a:prstGeom>
        </p:spPr>
      </p:pic>
    </p:spTree>
    <p:extLst>
      <p:ext uri="{BB962C8B-B14F-4D97-AF65-F5344CB8AC3E}">
        <p14:creationId xmlns:p14="http://schemas.microsoft.com/office/powerpoint/2010/main" val="20598752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25225" y="1709704"/>
            <a:ext cx="12358688" cy="4351337"/>
          </a:xfrm>
        </p:spPr>
        <p:txBody>
          <a:bodyPr>
            <a:noAutofit/>
          </a:bodyPr>
          <a:lstStyle/>
          <a:p>
            <a:pPr algn="r" rtl="1">
              <a:buFont typeface="Courier New" panose="02070309020205020404" pitchFamily="49" charset="0"/>
              <a:buChar char="o"/>
            </a:pPr>
            <a:endParaRPr lang="ur-PK" sz="4400" dirty="0" smtClean="0">
              <a:latin typeface="Jameel Noori Nastaleeq" panose="02000503000000020004" pitchFamily="2" charset="-78"/>
              <a:cs typeface="Jameel Noori Nastaleeq" panose="02000503000000020004" pitchFamily="2" charset="-78"/>
            </a:endParaRPr>
          </a:p>
          <a:p>
            <a:pPr algn="r" rtl="1">
              <a:buFont typeface="Courier New" panose="02070309020205020404" pitchFamily="49" charset="0"/>
              <a:buChar char="o"/>
            </a:pPr>
            <a:endParaRPr lang="ur-PK" sz="4400" dirty="0" smtClean="0">
              <a:latin typeface="Jameel Noori Nastaleeq" panose="02000503000000020004" pitchFamily="2" charset="-78"/>
              <a:cs typeface="Jameel Noori Nastaleeq" panose="02000503000000020004" pitchFamily="2" charset="-78"/>
            </a:endParaRPr>
          </a:p>
        </p:txBody>
      </p:sp>
      <p:sp>
        <p:nvSpPr>
          <p:cNvPr id="5" name="Slide Number Placeholder 4"/>
          <p:cNvSpPr>
            <a:spLocks noGrp="1"/>
          </p:cNvSpPr>
          <p:nvPr>
            <p:ph type="sldNum" sz="quarter" idx="12"/>
          </p:nvPr>
        </p:nvSpPr>
        <p:spPr/>
        <p:txBody>
          <a:bodyPr/>
          <a:lstStyle/>
          <a:p>
            <a:fld id="{C285627F-CA51-4D47-A1D1-8A59E51C302E}" type="slidenum">
              <a:rPr lang="en-US" smtClean="0"/>
              <a:t>9</a:t>
            </a:fld>
            <a:endParaRPr lang="en-US"/>
          </a:p>
        </p:txBody>
      </p:sp>
      <p:pic>
        <p:nvPicPr>
          <p:cNvPr id="6" name="Picture 5"/>
          <p:cNvPicPr>
            <a:picLocks noChangeAspect="1"/>
          </p:cNvPicPr>
          <p:nvPr/>
        </p:nvPicPr>
        <p:blipFill>
          <a:blip r:embed="rId3"/>
          <a:stretch>
            <a:fillRect/>
          </a:stretch>
        </p:blipFill>
        <p:spPr>
          <a:xfrm>
            <a:off x="3715397" y="0"/>
            <a:ext cx="4779678" cy="2645893"/>
          </a:xfrm>
          <a:prstGeom prst="rect">
            <a:avLst/>
          </a:prstGeom>
        </p:spPr>
      </p:pic>
      <p:pic>
        <p:nvPicPr>
          <p:cNvPr id="8" name="Picture 7"/>
          <p:cNvPicPr>
            <a:picLocks noChangeAspect="1"/>
          </p:cNvPicPr>
          <p:nvPr/>
        </p:nvPicPr>
        <p:blipFill>
          <a:blip r:embed="rId4"/>
          <a:stretch>
            <a:fillRect/>
          </a:stretch>
        </p:blipFill>
        <p:spPr>
          <a:xfrm>
            <a:off x="637447" y="5057560"/>
            <a:ext cx="11418798" cy="1231499"/>
          </a:xfrm>
          <a:prstGeom prst="rect">
            <a:avLst/>
          </a:prstGeom>
        </p:spPr>
      </p:pic>
      <p:pic>
        <p:nvPicPr>
          <p:cNvPr id="9" name="Picture 8"/>
          <p:cNvPicPr>
            <a:picLocks noChangeAspect="1"/>
          </p:cNvPicPr>
          <p:nvPr/>
        </p:nvPicPr>
        <p:blipFill>
          <a:blip r:embed="rId5"/>
          <a:stretch>
            <a:fillRect/>
          </a:stretch>
        </p:blipFill>
        <p:spPr>
          <a:xfrm>
            <a:off x="435465" y="5923164"/>
            <a:ext cx="3279932" cy="1231499"/>
          </a:xfrm>
          <a:prstGeom prst="rect">
            <a:avLst/>
          </a:prstGeom>
        </p:spPr>
      </p:pic>
      <p:pic>
        <p:nvPicPr>
          <p:cNvPr id="10" name="Picture 9"/>
          <p:cNvPicPr>
            <a:picLocks noChangeAspect="1"/>
          </p:cNvPicPr>
          <p:nvPr/>
        </p:nvPicPr>
        <p:blipFill>
          <a:blip r:embed="rId6"/>
          <a:stretch>
            <a:fillRect/>
          </a:stretch>
        </p:blipFill>
        <p:spPr>
          <a:xfrm>
            <a:off x="3980593" y="1642412"/>
            <a:ext cx="7699915" cy="3670110"/>
          </a:xfrm>
          <a:prstGeom prst="rect">
            <a:avLst/>
          </a:prstGeom>
        </p:spPr>
      </p:pic>
    </p:spTree>
    <p:extLst>
      <p:ext uri="{BB962C8B-B14F-4D97-AF65-F5344CB8AC3E}">
        <p14:creationId xmlns:p14="http://schemas.microsoft.com/office/powerpoint/2010/main" val="10857652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Theme2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0" id="{43DF9266-D287-4AFF-94BF-710F23AB584A}" vid="{3DDD08E5-34EA-4648-ABFC-EE71A40619AA}"/>
    </a:ext>
  </a:ext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Theme20</Template>
  <TotalTime>2001</TotalTime>
  <Words>10183</Words>
  <Application>Microsoft Office PowerPoint</Application>
  <PresentationFormat>Widescreen</PresentationFormat>
  <Paragraphs>228</Paragraphs>
  <Slides>25</Slides>
  <Notes>25</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0</vt:i4>
      </vt:variant>
      <vt:variant>
        <vt:lpstr>Slide Titles</vt:lpstr>
      </vt:variant>
      <vt:variant>
        <vt:i4>25</vt:i4>
      </vt:variant>
    </vt:vector>
  </HeadingPairs>
  <TitlesOfParts>
    <vt:vector size="38" baseType="lpstr">
      <vt:lpstr>Algerian</vt:lpstr>
      <vt:lpstr>Arabic Typesetting</vt:lpstr>
      <vt:lpstr>Arial</vt:lpstr>
      <vt:lpstr>Attari_Quraan_Word</vt:lpstr>
      <vt:lpstr>Bradley Hand ITC</vt:lpstr>
      <vt:lpstr>Calibri</vt:lpstr>
      <vt:lpstr>Calibri Light</vt:lpstr>
      <vt:lpstr>Courier New</vt:lpstr>
      <vt:lpstr>Jameel Noori Nastaleeq</vt:lpstr>
      <vt:lpstr>Times New Roman</vt:lpstr>
      <vt:lpstr>Wingdings</vt:lpstr>
      <vt:lpstr>Theme20</vt:lpstr>
      <vt:lpstr>Metropolitan</vt:lpstr>
      <vt:lpstr>PowerPoint Presentation</vt:lpstr>
      <vt:lpstr>PowerPoint Presentation</vt:lpstr>
      <vt:lpstr>PowerPoint Presentation</vt:lpstr>
      <vt:lpstr>PowerPoint Presentation</vt:lpstr>
      <vt:lpstr>قرآن حق ہے </vt:lpstr>
      <vt:lpstr>PowerPoint Presentation</vt:lpstr>
      <vt:lpstr>PowerPoint Presentation</vt:lpstr>
      <vt:lpstr>PowerPoint Presentation</vt:lpstr>
      <vt:lpstr>PowerPoint Presentation</vt:lpstr>
      <vt:lpstr>PowerPoint Presentation</vt:lpstr>
      <vt:lpstr>اللہ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سورہ الرعد</dc:title>
  <dc:creator>Rama ayoub</dc:creator>
  <cp:lastModifiedBy>Windows User</cp:lastModifiedBy>
  <cp:revision>308</cp:revision>
  <cp:lastPrinted>2019-04-03T08:15:30Z</cp:lastPrinted>
  <dcterms:created xsi:type="dcterms:W3CDTF">2019-01-22T10:07:46Z</dcterms:created>
  <dcterms:modified xsi:type="dcterms:W3CDTF">2020-03-19T04:50:49Z</dcterms:modified>
</cp:coreProperties>
</file>